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xls" ContentType="application/vnd.ms-exce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9" r:id="rId1"/>
    <p:sldMasterId id="2147483652" r:id="rId2"/>
  </p:sldMasterIdLst>
  <p:notesMasterIdLst>
    <p:notesMasterId r:id="rId29"/>
  </p:notesMasterIdLst>
  <p:handoutMasterIdLst>
    <p:handoutMasterId r:id="rId30"/>
  </p:handoutMasterIdLst>
  <p:sldIdLst>
    <p:sldId id="1002" r:id="rId3"/>
    <p:sldId id="1009" r:id="rId4"/>
    <p:sldId id="1018" r:id="rId5"/>
    <p:sldId id="1008" r:id="rId6"/>
    <p:sldId id="1019" r:id="rId7"/>
    <p:sldId id="1041" r:id="rId8"/>
    <p:sldId id="1006" r:id="rId9"/>
    <p:sldId id="1003" r:id="rId10"/>
    <p:sldId id="999" r:id="rId11"/>
    <p:sldId id="1000" r:id="rId12"/>
    <p:sldId id="1001" r:id="rId13"/>
    <p:sldId id="1035" r:id="rId14"/>
    <p:sldId id="1036" r:id="rId15"/>
    <p:sldId id="1038" r:id="rId16"/>
    <p:sldId id="1030" r:id="rId17"/>
    <p:sldId id="1012" r:id="rId18"/>
    <p:sldId id="1023" r:id="rId19"/>
    <p:sldId id="1013" r:id="rId20"/>
    <p:sldId id="1024" r:id="rId21"/>
    <p:sldId id="1014" r:id="rId22"/>
    <p:sldId id="1025" r:id="rId23"/>
    <p:sldId id="1015" r:id="rId24"/>
    <p:sldId id="1026" r:id="rId25"/>
    <p:sldId id="1016" r:id="rId26"/>
    <p:sldId id="1027" r:id="rId27"/>
    <p:sldId id="1039" r:id="rId28"/>
  </p:sldIdLst>
  <p:sldSz cx="9144000" cy="6858000" type="screen4x3"/>
  <p:notesSz cx="6934200" cy="9234488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m Procter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FF0000"/>
    <a:srgbClr val="FFFF00"/>
    <a:srgbClr val="000066"/>
    <a:srgbClr val="FFCC99"/>
    <a:srgbClr val="003399"/>
    <a:srgbClr val="99CCFF"/>
    <a:srgbClr val="EAEAEA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4591" autoAdjust="0"/>
    <p:restoredTop sz="86388" autoAdjust="0"/>
  </p:normalViewPr>
  <p:slideViewPr>
    <p:cSldViewPr snapToGrid="0">
      <p:cViewPr>
        <p:scale>
          <a:sx n="75" d="100"/>
          <a:sy n="75" d="100"/>
        </p:scale>
        <p:origin x="-1092" y="-3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726"/>
    </p:cViewPr>
  </p:sorterViewPr>
  <p:notesViewPr>
    <p:cSldViewPr snapToGrid="0">
      <p:cViewPr varScale="1">
        <p:scale>
          <a:sx n="55" d="100"/>
          <a:sy n="55" d="100"/>
        </p:scale>
        <p:origin x="-1782" y="-96"/>
      </p:cViewPr>
      <p:guideLst>
        <p:guide orient="horz" pos="2909"/>
        <p:guide pos="2183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66813" y="700088"/>
            <a:ext cx="4602162" cy="34512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3288" y="4419600"/>
            <a:ext cx="5126037" cy="4108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6194" tIns="48097" rIns="96194" bIns="480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59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5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27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2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47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54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19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1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0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0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0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0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3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3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23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2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2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5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4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4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7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6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06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9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29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40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4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0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0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02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90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2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12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80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68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6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0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0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56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65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8975" y="3886200"/>
            <a:ext cx="7777163" cy="1752600"/>
          </a:xfrm>
        </p:spPr>
        <p:txBody>
          <a:bodyPr/>
          <a:lstStyle>
            <a:lvl1pPr marL="0" indent="0">
              <a:lnSpc>
                <a:spcPct val="95000"/>
              </a:lnSpc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047875"/>
            <a:ext cx="7772400" cy="1341438"/>
          </a:xfrm>
          <a:prstGeom prst="rect">
            <a:avLst/>
          </a:prstGeom>
          <a:noFill/>
          <a:ln w="12700">
            <a:miter lim="800000"/>
            <a:headEnd/>
            <a:tailEnd/>
          </a:ln>
        </p:spPr>
        <p:txBody>
          <a:bodyPr vert="horz" wrap="square" lIns="0" tIns="44450" rIns="90487" bIns="4445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grpSp>
        <p:nvGrpSpPr>
          <p:cNvPr id="111621" name="Group 5"/>
          <p:cNvGrpSpPr>
            <a:grpSpLocks/>
          </p:cNvGrpSpPr>
          <p:nvPr userDrawn="1"/>
        </p:nvGrpSpPr>
        <p:grpSpPr bwMode="auto">
          <a:xfrm>
            <a:off x="6173788" y="238125"/>
            <a:ext cx="2820987" cy="534988"/>
            <a:chOff x="4099" y="150"/>
            <a:chExt cx="1777" cy="337"/>
          </a:xfrm>
        </p:grpSpPr>
        <p:sp>
          <p:nvSpPr>
            <p:cNvPr id="111622" name="Text Box 6"/>
            <p:cNvSpPr txBox="1">
              <a:spLocks noChangeArrowheads="1"/>
            </p:cNvSpPr>
            <p:nvPr userDrawn="1"/>
          </p:nvSpPr>
          <p:spPr bwMode="auto">
            <a:xfrm>
              <a:off x="4099" y="285"/>
              <a:ext cx="1777" cy="20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500" b="1">
                  <a:solidFill>
                    <a:srgbClr val="000000"/>
                  </a:solidFill>
                </a:rPr>
                <a:t>Space and Airborne Systems</a:t>
              </a:r>
            </a:p>
          </p:txBody>
        </p:sp>
        <p:pic>
          <p:nvPicPr>
            <p:cNvPr id="111623" name="Picture 7" descr="rtn_red_rgb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162" y="150"/>
              <a:ext cx="783" cy="150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96F4F14-F368-4E5D-97CB-1C68261885CB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B352C30-FAF9-48FA-BB78-AE9A76443E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274638"/>
            <a:ext cx="2133600" cy="61198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74638"/>
            <a:ext cx="6248400" cy="61198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0ABA54-BF73-4916-A453-AAAA4CC6BA8E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BB1F38-F384-4208-BFC7-D71ADF354F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04800" y="274638"/>
            <a:ext cx="8534400" cy="61198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0" y="6572250"/>
            <a:ext cx="2133600" cy="285750"/>
          </a:xfrm>
        </p:spPr>
        <p:txBody>
          <a:bodyPr/>
          <a:lstStyle>
            <a:lvl1pPr>
              <a:defRPr/>
            </a:lvl1pPr>
          </a:lstStyle>
          <a:p>
            <a:fld id="{EEAC55CF-20F3-417C-A5F9-DF7F9FF7B246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7010400" y="6597650"/>
            <a:ext cx="2133600" cy="260350"/>
          </a:xfrm>
        </p:spPr>
        <p:txBody>
          <a:bodyPr/>
          <a:lstStyle>
            <a:lvl1pPr>
              <a:defRPr/>
            </a:lvl1pPr>
          </a:lstStyle>
          <a:p>
            <a:fld id="{027A477D-A523-4995-9C10-E1EA009ED74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18815A7-11BC-4E5F-9E67-7DF7DCEB0C32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CBDED-B37C-49F3-BF23-C8A941D811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8C46C39-76AF-4311-81A3-D4BABD5AC157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43C898-4999-4A7C-8EA6-E5814ED7A9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FAF4BB-C101-48BE-AC25-B303D3C9BCC8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F6E38B-8235-406B-BAF5-4BD056216D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CB5981-84B0-4847-A3AA-B0F343DF58D4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4F948-CF28-4B4F-8552-C75C59B73E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C3DD3EF-2F1D-4351-B847-07B5F90EC4B3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2A67BD-7301-4580-8D45-83C330CCF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B772A0A-8782-4B08-8F8E-0E16F22E1790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6440A-814F-477A-AE00-EEB346420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5FF5C9-FD0B-4ED7-B08D-EC41A9A060A1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369A37-FCA0-4DFF-BD4C-EB0324377FB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9400E5F-CFFA-40F3-84AA-B4346E5AC4DC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087A103-7BC4-4B51-BE58-7964F3D5517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0F79F-402E-4AD9-AEE8-E5E7DAA9A977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3104E-73C8-401C-9D40-15CEE920B2F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C7C8D52-7221-4F94-B542-71848CB4109A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8347DA-3687-4172-9882-D0F72344FB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C672803-98D8-432B-B4E9-6A1AB7155623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AB208-405A-48D1-89A2-3994178E7A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A1A233D-E24A-4E0B-9851-B8E941E58CA4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266747-D63B-49B5-8B0C-4BE87946D1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4802742-6898-427B-BC9C-D0ED6291E65C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0E3F4CA-2BF3-4B53-8A1E-C286D0DB76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104900"/>
            <a:ext cx="41910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04900"/>
            <a:ext cx="4191000" cy="52895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8FB1D0D-7A2B-4A9F-A74B-99ADE48C3DC0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52139B2-425C-4093-88D1-FBF45217A0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74D463E-165E-42DE-B8CD-8E0194AF538C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4753C7-ABD0-4AE5-97AB-288E825400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1461696-8586-44F3-87E2-53AFE4A892A6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E3CE0A4-4DEA-4172-8C5F-720F0A9E69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3BF52E-0BCD-404A-A3D8-63073BDAB885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490CFBB-DA89-434D-98BC-CBBBF0352A5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9AE60D-B2AA-47A4-B872-955E051D66A9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38705AA-D1EB-4071-B628-4F56C3DFE2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B59C6FB-6FB0-468E-8D98-CC6BF67A728A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A83680F-FE53-47C1-BE65-57125F3AFD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104900"/>
            <a:ext cx="8534400" cy="5289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0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10595" name="Line 3"/>
          <p:cNvSpPr>
            <a:spLocks noChangeShapeType="1"/>
          </p:cNvSpPr>
          <p:nvPr/>
        </p:nvSpPr>
        <p:spPr bwMode="auto">
          <a:xfrm>
            <a:off x="0" y="1000125"/>
            <a:ext cx="9137650" cy="0"/>
          </a:xfrm>
          <a:prstGeom prst="line">
            <a:avLst/>
          </a:prstGeom>
          <a:noFill/>
          <a:ln w="12700">
            <a:solidFill>
              <a:srgbClr val="FF3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3" name="Text Box 11"/>
          <p:cNvSpPr txBox="1">
            <a:spLocks noChangeArrowheads="1"/>
          </p:cNvSpPr>
          <p:nvPr userDrawn="1"/>
        </p:nvSpPr>
        <p:spPr bwMode="auto">
          <a:xfrm>
            <a:off x="287338" y="6597650"/>
            <a:ext cx="0" cy="2127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0" tIns="0" rIns="0" bIns="0">
            <a:spAutoFit/>
          </a:bodyPr>
          <a:lstStyle/>
          <a:p>
            <a:pPr>
              <a:spcBef>
                <a:spcPct val="50000"/>
              </a:spcBef>
            </a:pPr>
            <a:endParaRPr lang="en-US" i="1">
              <a:solidFill>
                <a:schemeClr val="bg2"/>
              </a:solidFill>
            </a:endParaRPr>
          </a:p>
        </p:txBody>
      </p:sp>
      <p:sp>
        <p:nvSpPr>
          <p:cNvPr id="110604" name="Line 12"/>
          <p:cNvSpPr>
            <a:spLocks noChangeShapeType="1"/>
          </p:cNvSpPr>
          <p:nvPr userDrawn="1"/>
        </p:nvSpPr>
        <p:spPr bwMode="auto">
          <a:xfrm>
            <a:off x="0" y="6451600"/>
            <a:ext cx="9137650" cy="0"/>
          </a:xfrm>
          <a:prstGeom prst="line">
            <a:avLst/>
          </a:prstGeom>
          <a:noFill/>
          <a:ln w="12700">
            <a:solidFill>
              <a:srgbClr val="FF3D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0606" name="Rectangle 14"/>
          <p:cNvSpPr>
            <a:spLocks noChangeArrowheads="1"/>
          </p:cNvSpPr>
          <p:nvPr userDrawn="1"/>
        </p:nvSpPr>
        <p:spPr bwMode="auto">
          <a:xfrm>
            <a:off x="450850" y="180975"/>
            <a:ext cx="5548313" cy="619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10609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72250"/>
            <a:ext cx="21336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Times New Roman" pitchFamily="18" charset="0"/>
              </a:defRPr>
            </a:lvl1pPr>
          </a:lstStyle>
          <a:p>
            <a:fld id="{9EAB7FE7-C6D9-4103-8FCF-888843B7EEB0}" type="datetime1">
              <a:rPr lang="en-US"/>
              <a:pPr/>
              <a:t>3/2/2009</a:t>
            </a:fld>
            <a:r>
              <a:rPr lang="en-US"/>
              <a:t>1/21/08</a:t>
            </a:r>
          </a:p>
        </p:txBody>
      </p:sp>
      <p:sp>
        <p:nvSpPr>
          <p:cNvPr id="110611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97650"/>
            <a:ext cx="2133600" cy="26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Times New Roman" pitchFamily="18" charset="0"/>
              </a:defRPr>
            </a:lvl1pPr>
          </a:lstStyle>
          <a:p>
            <a:fld id="{F88B544B-7C42-49A5-9450-9BF9E553F10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74" r:id="rId12"/>
  </p:sldLayoutIdLst>
  <p:transition spd="slow"/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+mj-lt"/>
          <a:ea typeface="+mj-ea"/>
          <a:cs typeface="+mj-cs"/>
        </a:defRPr>
      </a:lvl1pPr>
      <a:lvl2pPr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2pPr>
      <a:lvl3pPr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3pPr>
      <a:lvl4pPr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4pPr>
      <a:lvl5pPr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2600">
          <a:solidFill>
            <a:schemeClr val="bg2"/>
          </a:solidFill>
          <a:latin typeface="Arial Black" pitchFamily="34" charset="0"/>
          <a:cs typeface="Arial" charset="0"/>
        </a:defRPr>
      </a:lvl9pPr>
    </p:titleStyle>
    <p:bodyStyle>
      <a:lvl1pPr marL="234950" indent="-23495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sz="2000" b="1">
          <a:solidFill>
            <a:srgbClr val="000000"/>
          </a:solidFill>
          <a:latin typeface="+mn-lt"/>
          <a:ea typeface="+mn-ea"/>
          <a:cs typeface="+mn-cs"/>
        </a:defRPr>
      </a:lvl1pPr>
      <a:lvl2pPr marL="517525" indent="-280988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–"/>
        <a:defRPr b="1">
          <a:solidFill>
            <a:srgbClr val="000000"/>
          </a:solidFill>
          <a:latin typeface="+mn-lt"/>
          <a:cs typeface="+mn-cs"/>
        </a:defRPr>
      </a:lvl2pPr>
      <a:lvl3pPr marL="781050" indent="-254000" algn="l" rtl="0" fontAlgn="base">
        <a:spcBef>
          <a:spcPct val="20000"/>
        </a:spcBef>
        <a:spcAft>
          <a:spcPct val="0"/>
        </a:spcAft>
        <a:buClr>
          <a:schemeClr val="bg2"/>
        </a:buClr>
        <a:buChar char="•"/>
        <a:defRPr b="1">
          <a:solidFill>
            <a:srgbClr val="000000"/>
          </a:solidFill>
          <a:latin typeface="+mn-lt"/>
          <a:cs typeface="+mn-cs"/>
        </a:defRPr>
      </a:lvl3pPr>
      <a:lvl4pPr marL="1077913" indent="-295275" algn="l" rtl="0" fontAlgn="base">
        <a:spcBef>
          <a:spcPct val="20000"/>
        </a:spcBef>
        <a:spcAft>
          <a:spcPct val="0"/>
        </a:spcAft>
        <a:buClr>
          <a:schemeClr val="bg2"/>
        </a:buClr>
        <a:buFont typeface="Arial" charset="0"/>
        <a:buChar char="-"/>
        <a:defRPr>
          <a:solidFill>
            <a:srgbClr val="000000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100000"/>
        <a:buChar char="»"/>
        <a:defRPr>
          <a:solidFill>
            <a:srgbClr val="0000CC"/>
          </a:solidFill>
          <a:latin typeface="Frutiger 87ExtraBlackCn" pitchFamily="34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1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81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817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Times New Roman" pitchFamily="18" charset="0"/>
              </a:defRPr>
            </a:lvl1pPr>
          </a:lstStyle>
          <a:p>
            <a:fld id="{6CAD0208-CD57-4233-819D-D5065DDE9F08}" type="datetime1">
              <a:rPr lang="en-US"/>
              <a:pPr/>
              <a:t>3/2/2009</a:t>
            </a:fld>
            <a:endParaRPr lang="en-US"/>
          </a:p>
        </p:txBody>
      </p:sp>
      <p:sp>
        <p:nvSpPr>
          <p:cNvPr id="11817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181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fld id="{F92437F2-1CDB-4305-877E-94ED80743274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181704" name="Rectangle 8"/>
          <p:cNvSpPr>
            <a:spLocks noChangeArrowheads="1"/>
          </p:cNvSpPr>
          <p:nvPr/>
        </p:nvSpPr>
        <p:spPr bwMode="auto">
          <a:xfrm>
            <a:off x="2641600" y="6384925"/>
            <a:ext cx="38989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b="1">
                <a:solidFill>
                  <a:srgbClr val="3333CC"/>
                </a:solidFill>
              </a:rPr>
              <a:t>ENGINEERING LABORATORIES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Microsoft_Office_Excel_97-2003_Worksheet2.xls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Excel_97-2003_Worksheet3.xls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Excel_97-2003_Worksheet4.xls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Excel_Chart1.xls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DB2DA42-4CE0-470D-A6D8-544E292A01D1}" type="slidenum">
              <a:rPr lang="en-US"/>
              <a:pPr/>
              <a:t>1</a:t>
            </a:fld>
            <a:endParaRPr lang="en-US"/>
          </a:p>
        </p:txBody>
      </p:sp>
      <p:sp>
        <p:nvSpPr>
          <p:cNvPr id="1574919" name="Rectangle 7"/>
          <p:cNvSpPr>
            <a:spLocks noChangeArrowheads="1"/>
          </p:cNvSpPr>
          <p:nvPr/>
        </p:nvSpPr>
        <p:spPr bwMode="auto">
          <a:xfrm>
            <a:off x="2735263" y="2551113"/>
            <a:ext cx="6045200" cy="1454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b"/>
          <a:lstStyle/>
          <a:p>
            <a:pPr algn="r" eaLnBrk="1" hangingPunct="1">
              <a:lnSpc>
                <a:spcPct val="95000"/>
              </a:lnSpc>
            </a:pPr>
            <a:r>
              <a:rPr lang="en-US" sz="28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Implementation</a:t>
            </a:r>
            <a:br>
              <a:rPr lang="en-US" sz="28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28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Basic Process</a:t>
            </a:r>
            <a:br>
              <a:rPr lang="en-US" sz="28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28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/>
            </a:r>
            <a:br>
              <a:rPr lang="en-US" sz="28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endParaRPr lang="en-US" sz="28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FFB061A-F56E-4374-8C0E-1F99AA89B02D}" type="slidenum">
              <a:rPr lang="en-US"/>
              <a:pPr/>
              <a:t>10</a:t>
            </a:fld>
            <a:endParaRPr lang="en-US"/>
          </a:p>
        </p:txBody>
      </p:sp>
      <p:sp>
        <p:nvSpPr>
          <p:cNvPr id="1567750" name="Rectangle 6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FOD Incident Reporting Metric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567751" name="Text Box 7"/>
          <p:cNvSpPr txBox="1">
            <a:spLocks noChangeArrowheads="1"/>
          </p:cNvSpPr>
          <p:nvPr/>
        </p:nvSpPr>
        <p:spPr bwMode="auto">
          <a:xfrm>
            <a:off x="301625" y="1106488"/>
            <a:ext cx="84613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7800" indent="-177800">
              <a:buFont typeface="Wingdings" pitchFamily="2" charset="2"/>
              <a:buChar char="§"/>
            </a:pPr>
            <a:r>
              <a:rPr lang="en-US" sz="1800">
                <a:solidFill>
                  <a:srgbClr val="3333CC"/>
                </a:solidFill>
              </a:rPr>
              <a:t>FOD Metric Chart Input Data Table (Example Only):</a:t>
            </a:r>
          </a:p>
        </p:txBody>
      </p:sp>
      <p:pic>
        <p:nvPicPr>
          <p:cNvPr id="1567759" name="Picture 1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95313" y="1635125"/>
            <a:ext cx="6673850" cy="46243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567760" name="Text Box 16"/>
          <p:cNvSpPr txBox="1">
            <a:spLocks noChangeArrowheads="1"/>
          </p:cNvSpPr>
          <p:nvPr/>
        </p:nvSpPr>
        <p:spPr bwMode="auto">
          <a:xfrm>
            <a:off x="6129338" y="1979613"/>
            <a:ext cx="3014662" cy="13684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indent="-114300"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Manually loaded using data from monthly data sheets</a:t>
            </a:r>
          </a:p>
          <a:p>
            <a:pPr marL="114300" indent="-114300">
              <a:buFont typeface="Wingdings" pitchFamily="2" charset="2"/>
              <a:buChar char="§"/>
            </a:pPr>
            <a:endParaRPr lang="en-US" b="1">
              <a:solidFill>
                <a:srgbClr val="003399"/>
              </a:solidFill>
            </a:endParaRPr>
          </a:p>
          <a:p>
            <a:pPr marL="114300" indent="-114300"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Can automate for a specific area if desired</a:t>
            </a:r>
          </a:p>
          <a:p>
            <a:pPr marL="114300" indent="-114300">
              <a:buFont typeface="Wingdings" pitchFamily="2" charset="2"/>
              <a:buChar char="§"/>
            </a:pPr>
            <a:endParaRPr lang="en-US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52A5F9B-7C5E-4726-81DA-2A41C98C63B8}" type="slidenum">
              <a:rPr lang="en-US"/>
              <a:pPr/>
              <a:t>11</a:t>
            </a:fld>
            <a:endParaRPr lang="en-US"/>
          </a:p>
        </p:txBody>
      </p:sp>
      <p:sp>
        <p:nvSpPr>
          <p:cNvPr id="1571168" name="Rectangle 1376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FOD Incident Reporting Metric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571169" name="Text Box 1377"/>
          <p:cNvSpPr txBox="1">
            <a:spLocks noChangeArrowheads="1"/>
          </p:cNvSpPr>
          <p:nvPr/>
        </p:nvSpPr>
        <p:spPr bwMode="auto">
          <a:xfrm>
            <a:off x="301625" y="1106488"/>
            <a:ext cx="84613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7800" indent="-177800">
              <a:buFont typeface="Wingdings" pitchFamily="2" charset="2"/>
              <a:buChar char="§"/>
            </a:pPr>
            <a:r>
              <a:rPr lang="en-US" sz="1800">
                <a:solidFill>
                  <a:srgbClr val="3333CC"/>
                </a:solidFill>
              </a:rPr>
              <a:t>FOD Metric Monthly Data Sheet (Example Only):</a:t>
            </a:r>
          </a:p>
        </p:txBody>
      </p:sp>
      <p:graphicFrame>
        <p:nvGraphicFramePr>
          <p:cNvPr id="1669818" name="Object 2746"/>
          <p:cNvGraphicFramePr>
            <a:graphicFrameLocks noChangeAspect="1"/>
          </p:cNvGraphicFramePr>
          <p:nvPr>
            <p:ph/>
          </p:nvPr>
        </p:nvGraphicFramePr>
        <p:xfrm>
          <a:off x="1011238" y="1358900"/>
          <a:ext cx="7185025" cy="4978400"/>
        </p:xfrm>
        <a:graphic>
          <a:graphicData uri="http://schemas.openxmlformats.org/presentationml/2006/ole">
            <p:oleObj spid="_x0000_s1669818" name="Worksheet" r:id="rId4" imgW="10763402" imgH="7458151" progId="Excel.Sheet.8">
              <p:embed/>
            </p:oleObj>
          </a:graphicData>
        </a:graphic>
      </p:graphicFrame>
      <p:pic>
        <p:nvPicPr>
          <p:cNvPr id="1669836" name="Picture 276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987800" y="5940425"/>
            <a:ext cx="954088" cy="1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BED0633-9BDB-4BD2-B521-0003CF651F56}" type="slidenum">
              <a:rPr lang="en-US"/>
              <a:pPr/>
              <a:t>12</a:t>
            </a:fld>
            <a:endParaRPr lang="en-US"/>
          </a:p>
        </p:txBody>
      </p:sp>
      <p:sp>
        <p:nvSpPr>
          <p:cNvPr id="1651714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651715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1716" name="Rectangle 4"/>
          <p:cNvSpPr>
            <a:spLocks noChangeArrowheads="1"/>
          </p:cNvSpPr>
          <p:nvPr/>
        </p:nvSpPr>
        <p:spPr bwMode="auto">
          <a:xfrm>
            <a:off x="1062038" y="2578100"/>
            <a:ext cx="7019925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CONTROL AREA</a:t>
            </a:r>
            <a:b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IDENTIFICATION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C6253E-AC9D-41A1-B8B5-6C742E993DEF}" type="slidenum">
              <a:rPr lang="en-US"/>
              <a:pPr/>
              <a:t>13</a:t>
            </a:fld>
            <a:endParaRPr lang="en-US"/>
          </a:p>
        </p:txBody>
      </p:sp>
      <p:sp>
        <p:nvSpPr>
          <p:cNvPr id="1653762" name="Rectangle 2"/>
          <p:cNvSpPr>
            <a:spLocks noChangeArrowheads="1"/>
          </p:cNvSpPr>
          <p:nvPr/>
        </p:nvSpPr>
        <p:spPr bwMode="auto">
          <a:xfrm>
            <a:off x="174625" y="0"/>
            <a:ext cx="6448425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Control Areas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53763" name="Text Box 3"/>
          <p:cNvSpPr txBox="1">
            <a:spLocks noChangeArrowheads="1"/>
          </p:cNvSpPr>
          <p:nvPr/>
        </p:nvSpPr>
        <p:spPr bwMode="auto">
          <a:xfrm>
            <a:off x="290513" y="1081088"/>
            <a:ext cx="8339137" cy="1435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sz="1800" b="1">
                <a:solidFill>
                  <a:srgbClr val="003399"/>
                </a:solidFill>
              </a:rPr>
              <a:t>Required for FOE Control Levels different from posted level on signage (for Higher or Lower Areas)</a:t>
            </a:r>
          </a:p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sz="1800" b="1">
                <a:solidFill>
                  <a:srgbClr val="003399"/>
                </a:solidFill>
              </a:rPr>
              <a:t>Use signage, floor markings and/or stanchions to identify area</a:t>
            </a:r>
          </a:p>
          <a:p>
            <a:pPr marL="228600" indent="-228600">
              <a:buSzPct val="110000"/>
              <a:buFont typeface="Wingdings" pitchFamily="2" charset="2"/>
              <a:buNone/>
              <a:tabLst>
                <a:tab pos="228600" algn="l"/>
              </a:tabLst>
            </a:pPr>
            <a:endParaRPr lang="en-US" sz="18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endParaRPr lang="en-US" sz="1600" b="1">
              <a:solidFill>
                <a:srgbClr val="003399"/>
              </a:solidFill>
            </a:endParaRPr>
          </a:p>
        </p:txBody>
      </p:sp>
      <p:sp>
        <p:nvSpPr>
          <p:cNvPr id="1653767" name="Rectangle 7" descr="Dashed vertical"/>
          <p:cNvSpPr>
            <a:spLocks noChangeArrowheads="1"/>
          </p:cNvSpPr>
          <p:nvPr/>
        </p:nvSpPr>
        <p:spPr bwMode="auto">
          <a:xfrm>
            <a:off x="431800" y="2835275"/>
            <a:ext cx="3886200" cy="2971800"/>
          </a:xfrm>
          <a:prstGeom prst="rect">
            <a:avLst/>
          </a:prstGeom>
          <a:pattFill prst="dashVert">
            <a:fgClr>
              <a:srgbClr val="EAEAEA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LOW</a:t>
            </a:r>
          </a:p>
        </p:txBody>
      </p:sp>
      <p:sp>
        <p:nvSpPr>
          <p:cNvPr id="1653768" name="Rectangle 8" descr="50%"/>
          <p:cNvSpPr>
            <a:spLocks noChangeArrowheads="1"/>
          </p:cNvSpPr>
          <p:nvPr/>
        </p:nvSpPr>
        <p:spPr bwMode="auto">
          <a:xfrm>
            <a:off x="431800" y="2835275"/>
            <a:ext cx="1511300" cy="838200"/>
          </a:xfrm>
          <a:prstGeom prst="rect">
            <a:avLst/>
          </a:prstGeom>
          <a:pattFill prst="pct50">
            <a:fgClr>
              <a:srgbClr val="99CCFF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Medium</a:t>
            </a:r>
          </a:p>
        </p:txBody>
      </p:sp>
      <p:sp>
        <p:nvSpPr>
          <p:cNvPr id="1653769" name="Rectangle 9" descr="50%"/>
          <p:cNvSpPr>
            <a:spLocks noChangeArrowheads="1"/>
          </p:cNvSpPr>
          <p:nvPr/>
        </p:nvSpPr>
        <p:spPr bwMode="auto">
          <a:xfrm>
            <a:off x="431800" y="4816475"/>
            <a:ext cx="2120900" cy="990600"/>
          </a:xfrm>
          <a:prstGeom prst="rect">
            <a:avLst/>
          </a:prstGeom>
          <a:pattFill prst="pct50">
            <a:fgClr>
              <a:srgbClr val="99CCFF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Medium</a:t>
            </a:r>
          </a:p>
        </p:txBody>
      </p:sp>
      <p:sp>
        <p:nvSpPr>
          <p:cNvPr id="1653770" name="Rectangle 10" descr="50%"/>
          <p:cNvSpPr>
            <a:spLocks noChangeArrowheads="1"/>
          </p:cNvSpPr>
          <p:nvPr/>
        </p:nvSpPr>
        <p:spPr bwMode="auto">
          <a:xfrm>
            <a:off x="3149600" y="3914775"/>
            <a:ext cx="1168400" cy="1117600"/>
          </a:xfrm>
          <a:prstGeom prst="rect">
            <a:avLst/>
          </a:prstGeom>
          <a:pattFill prst="pct50">
            <a:fgClr>
              <a:srgbClr val="99CCFF"/>
            </a:fgClr>
            <a:bgClr>
              <a:schemeClr val="bg1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400" b="1"/>
              <a:t>High</a:t>
            </a:r>
          </a:p>
        </p:txBody>
      </p:sp>
      <p:sp>
        <p:nvSpPr>
          <p:cNvPr id="1653774" name="Line 14"/>
          <p:cNvSpPr>
            <a:spLocks noChangeShapeType="1"/>
          </p:cNvSpPr>
          <p:nvPr/>
        </p:nvSpPr>
        <p:spPr bwMode="auto">
          <a:xfrm>
            <a:off x="444500" y="4752975"/>
            <a:ext cx="2184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775" name="Line 15"/>
          <p:cNvSpPr>
            <a:spLocks noChangeShapeType="1"/>
          </p:cNvSpPr>
          <p:nvPr/>
        </p:nvSpPr>
        <p:spPr bwMode="auto">
          <a:xfrm>
            <a:off x="2641600" y="4778375"/>
            <a:ext cx="0" cy="1041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777" name="Oval 17"/>
          <p:cNvSpPr>
            <a:spLocks noChangeArrowheads="1"/>
          </p:cNvSpPr>
          <p:nvPr/>
        </p:nvSpPr>
        <p:spPr bwMode="auto">
          <a:xfrm>
            <a:off x="406400" y="4702175"/>
            <a:ext cx="88900" cy="88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3778" name="Oval 18"/>
          <p:cNvSpPr>
            <a:spLocks noChangeArrowheads="1"/>
          </p:cNvSpPr>
          <p:nvPr/>
        </p:nvSpPr>
        <p:spPr bwMode="auto">
          <a:xfrm>
            <a:off x="2590800" y="4727575"/>
            <a:ext cx="88900" cy="88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3779" name="Oval 19"/>
          <p:cNvSpPr>
            <a:spLocks noChangeArrowheads="1"/>
          </p:cNvSpPr>
          <p:nvPr/>
        </p:nvSpPr>
        <p:spPr bwMode="auto">
          <a:xfrm>
            <a:off x="2590800" y="5756275"/>
            <a:ext cx="88900" cy="88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3780" name="Rectangle 20" descr="Wide upward diagonal"/>
          <p:cNvSpPr>
            <a:spLocks noChangeArrowheads="1"/>
          </p:cNvSpPr>
          <p:nvPr/>
        </p:nvSpPr>
        <p:spPr bwMode="auto">
          <a:xfrm>
            <a:off x="431800" y="3762375"/>
            <a:ext cx="1651000" cy="889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000000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3781" name="Rectangle 21" descr="Wide upward diagonal"/>
          <p:cNvSpPr>
            <a:spLocks noChangeArrowheads="1"/>
          </p:cNvSpPr>
          <p:nvPr/>
        </p:nvSpPr>
        <p:spPr bwMode="auto">
          <a:xfrm rot="5400000">
            <a:off x="1555750" y="3311525"/>
            <a:ext cx="1016000" cy="76200"/>
          </a:xfrm>
          <a:prstGeom prst="rect">
            <a:avLst/>
          </a:prstGeom>
          <a:pattFill prst="wdUpDiag">
            <a:fgClr>
              <a:srgbClr val="FFFF00"/>
            </a:fgClr>
            <a:bgClr>
              <a:srgbClr val="000000"/>
            </a:bgClr>
          </a:patt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53786" name="Picture 2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7413" y="3708400"/>
            <a:ext cx="600075" cy="4476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pic>
        <p:nvPicPr>
          <p:cNvPr id="1653789" name="Picture 2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87613" y="4991100"/>
            <a:ext cx="447675" cy="6000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653765" name="WordArt 5"/>
          <p:cNvSpPr>
            <a:spLocks noChangeArrowheads="1" noChangeShapeType="1" noTextEdit="1"/>
          </p:cNvSpPr>
          <p:nvPr/>
        </p:nvSpPr>
        <p:spPr bwMode="auto">
          <a:xfrm rot="-1310664">
            <a:off x="2916238" y="3122613"/>
            <a:ext cx="1333500" cy="354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DDDD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Example</a:t>
            </a:r>
          </a:p>
        </p:txBody>
      </p:sp>
      <p:sp>
        <p:nvSpPr>
          <p:cNvPr id="1653791" name="Line 31"/>
          <p:cNvSpPr>
            <a:spLocks noChangeShapeType="1"/>
          </p:cNvSpPr>
          <p:nvPr/>
        </p:nvSpPr>
        <p:spPr bwMode="auto">
          <a:xfrm>
            <a:off x="3111500" y="3838575"/>
            <a:ext cx="1181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792" name="Oval 32"/>
          <p:cNvSpPr>
            <a:spLocks noChangeArrowheads="1"/>
          </p:cNvSpPr>
          <p:nvPr/>
        </p:nvSpPr>
        <p:spPr bwMode="auto">
          <a:xfrm>
            <a:off x="3048000" y="3787775"/>
            <a:ext cx="88900" cy="88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3793" name="Oval 33"/>
          <p:cNvSpPr>
            <a:spLocks noChangeArrowheads="1"/>
          </p:cNvSpPr>
          <p:nvPr/>
        </p:nvSpPr>
        <p:spPr bwMode="auto">
          <a:xfrm>
            <a:off x="4267200" y="3813175"/>
            <a:ext cx="88900" cy="88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3794" name="Line 34"/>
          <p:cNvSpPr>
            <a:spLocks noChangeShapeType="1"/>
          </p:cNvSpPr>
          <p:nvPr/>
        </p:nvSpPr>
        <p:spPr bwMode="auto">
          <a:xfrm>
            <a:off x="3124200" y="5108575"/>
            <a:ext cx="1181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795" name="Oval 35"/>
          <p:cNvSpPr>
            <a:spLocks noChangeArrowheads="1"/>
          </p:cNvSpPr>
          <p:nvPr/>
        </p:nvSpPr>
        <p:spPr bwMode="auto">
          <a:xfrm>
            <a:off x="3060700" y="5057775"/>
            <a:ext cx="88900" cy="88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53796" name="Oval 36"/>
          <p:cNvSpPr>
            <a:spLocks noChangeArrowheads="1"/>
          </p:cNvSpPr>
          <p:nvPr/>
        </p:nvSpPr>
        <p:spPr bwMode="auto">
          <a:xfrm>
            <a:off x="4279900" y="4654550"/>
            <a:ext cx="88900" cy="889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53784" name="Picture 24"/>
          <p:cNvPicPr>
            <a:picLocks noChangeAspect="1" noChangeArrowheads="1"/>
          </p:cNvPicPr>
          <p:nvPr/>
        </p:nvPicPr>
        <p:blipFill>
          <a:blip r:embed="rId5" cstate="print"/>
          <a:srcRect l="10072" t="13483" r="8723" b="8000"/>
          <a:stretch>
            <a:fillRect/>
          </a:stretch>
        </p:blipFill>
        <p:spPr bwMode="auto">
          <a:xfrm>
            <a:off x="3473450" y="4921250"/>
            <a:ext cx="568325" cy="428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653797" name="Line 37"/>
          <p:cNvSpPr>
            <a:spLocks noChangeShapeType="1"/>
          </p:cNvSpPr>
          <p:nvPr/>
        </p:nvSpPr>
        <p:spPr bwMode="auto">
          <a:xfrm>
            <a:off x="3086100" y="3889375"/>
            <a:ext cx="0" cy="1181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800" name="Text Box 40"/>
          <p:cNvSpPr txBox="1">
            <a:spLocks noChangeArrowheads="1"/>
          </p:cNvSpPr>
          <p:nvPr/>
        </p:nvSpPr>
        <p:spPr bwMode="auto">
          <a:xfrm>
            <a:off x="593725" y="2046288"/>
            <a:ext cx="10715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Sub-Areas</a:t>
            </a:r>
          </a:p>
        </p:txBody>
      </p:sp>
      <p:sp>
        <p:nvSpPr>
          <p:cNvPr id="1653801" name="Line 41"/>
          <p:cNvSpPr>
            <a:spLocks noChangeShapeType="1"/>
          </p:cNvSpPr>
          <p:nvPr/>
        </p:nvSpPr>
        <p:spPr bwMode="auto">
          <a:xfrm>
            <a:off x="1003300" y="2327275"/>
            <a:ext cx="254000" cy="609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802" name="Text Box 42"/>
          <p:cNvSpPr txBox="1">
            <a:spLocks noChangeArrowheads="1"/>
          </p:cNvSpPr>
          <p:nvPr/>
        </p:nvSpPr>
        <p:spPr bwMode="auto">
          <a:xfrm>
            <a:off x="2625725" y="2020888"/>
            <a:ext cx="12303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Overall Area</a:t>
            </a:r>
          </a:p>
        </p:txBody>
      </p:sp>
      <p:sp>
        <p:nvSpPr>
          <p:cNvPr id="1653803" name="Line 43"/>
          <p:cNvSpPr>
            <a:spLocks noChangeShapeType="1"/>
          </p:cNvSpPr>
          <p:nvPr/>
        </p:nvSpPr>
        <p:spPr bwMode="auto">
          <a:xfrm flipH="1">
            <a:off x="2514600" y="2301875"/>
            <a:ext cx="520700" cy="1828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pic>
        <p:nvPicPr>
          <p:cNvPr id="1653804" name="Picture 44"/>
          <p:cNvPicPr>
            <a:picLocks noChangeAspect="1" noChangeArrowheads="1"/>
          </p:cNvPicPr>
          <p:nvPr/>
        </p:nvPicPr>
        <p:blipFill>
          <a:blip r:embed="rId6"/>
          <a:srcRect l="11215" t="44533" r="18275" b="39200"/>
          <a:stretch>
            <a:fillRect/>
          </a:stretch>
        </p:blipFill>
        <p:spPr bwMode="auto">
          <a:xfrm>
            <a:off x="4851400" y="5056188"/>
            <a:ext cx="3733800" cy="534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1653805" name="Text Box 45"/>
          <p:cNvSpPr txBox="1">
            <a:spLocks noChangeArrowheads="1"/>
          </p:cNvSpPr>
          <p:nvPr/>
        </p:nvSpPr>
        <p:spPr bwMode="auto">
          <a:xfrm>
            <a:off x="5762625" y="4319588"/>
            <a:ext cx="12303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/>
              <a:t>Overall Area</a:t>
            </a:r>
          </a:p>
        </p:txBody>
      </p:sp>
      <p:sp>
        <p:nvSpPr>
          <p:cNvPr id="1653806" name="Text Box 46"/>
          <p:cNvSpPr txBox="1">
            <a:spLocks noChangeArrowheads="1"/>
          </p:cNvSpPr>
          <p:nvPr/>
        </p:nvSpPr>
        <p:spPr bwMode="auto">
          <a:xfrm>
            <a:off x="7096125" y="4154488"/>
            <a:ext cx="1470025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b="1"/>
              <a:t>Apply Note for Sub-Areas</a:t>
            </a:r>
          </a:p>
        </p:txBody>
      </p:sp>
      <p:sp>
        <p:nvSpPr>
          <p:cNvPr id="1653807" name="Line 47"/>
          <p:cNvSpPr>
            <a:spLocks noChangeShapeType="1"/>
          </p:cNvSpPr>
          <p:nvPr/>
        </p:nvSpPr>
        <p:spPr bwMode="auto">
          <a:xfrm>
            <a:off x="6464300" y="45878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808" name="Line 48"/>
          <p:cNvSpPr>
            <a:spLocks noChangeShapeType="1"/>
          </p:cNvSpPr>
          <p:nvPr/>
        </p:nvSpPr>
        <p:spPr bwMode="auto">
          <a:xfrm>
            <a:off x="7810500" y="463867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809" name="Line 49"/>
          <p:cNvSpPr>
            <a:spLocks noChangeShapeType="1"/>
          </p:cNvSpPr>
          <p:nvPr/>
        </p:nvSpPr>
        <p:spPr bwMode="auto">
          <a:xfrm flipH="1">
            <a:off x="698500" y="2339975"/>
            <a:ext cx="304800" cy="261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810" name="Line 50"/>
          <p:cNvSpPr>
            <a:spLocks noChangeShapeType="1"/>
          </p:cNvSpPr>
          <p:nvPr/>
        </p:nvSpPr>
        <p:spPr bwMode="auto">
          <a:xfrm>
            <a:off x="1003300" y="2327275"/>
            <a:ext cx="2209800" cy="172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/>
          <a:lstStyle/>
          <a:p>
            <a:endParaRPr lang="en-US"/>
          </a:p>
        </p:txBody>
      </p:sp>
      <p:sp>
        <p:nvSpPr>
          <p:cNvPr id="1653811" name="Text Box 51"/>
          <p:cNvSpPr txBox="1">
            <a:spLocks noChangeArrowheads="1"/>
          </p:cNvSpPr>
          <p:nvPr/>
        </p:nvSpPr>
        <p:spPr bwMode="auto">
          <a:xfrm>
            <a:off x="631825" y="6026150"/>
            <a:ext cx="8205788" cy="342900"/>
          </a:xfrm>
          <a:prstGeom prst="rect">
            <a:avLst/>
          </a:prstGeom>
          <a:solidFill>
            <a:srgbClr val="EAEAEA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anchor="ctr"/>
          <a:lstStyle/>
          <a:p>
            <a:pPr algn="ctr"/>
            <a:r>
              <a:rPr lang="en-US" sz="2000" b="1"/>
              <a:t>FOE Focal Point is responsible to ensure proper area identification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F97BAAB-4F4B-458C-9525-C60A68A7EAD6}" type="slidenum">
              <a:rPr lang="en-US"/>
              <a:pPr/>
              <a:t>14</a:t>
            </a:fld>
            <a:endParaRPr lang="en-US"/>
          </a:p>
        </p:txBody>
      </p:sp>
      <p:sp>
        <p:nvSpPr>
          <p:cNvPr id="1660932" name="Text Box 4"/>
          <p:cNvSpPr txBox="1">
            <a:spLocks noChangeArrowheads="1"/>
          </p:cNvSpPr>
          <p:nvPr/>
        </p:nvSpPr>
        <p:spPr bwMode="auto">
          <a:xfrm>
            <a:off x="290513" y="1281113"/>
            <a:ext cx="8529637" cy="33575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sz="1800" b="1">
                <a:solidFill>
                  <a:srgbClr val="003399"/>
                </a:solidFill>
              </a:rPr>
              <a:t>Other users working in the Area may not know enough about FOD control levels yet to notify the FOE Focal Point or other Area personnel when a higher (or lower) level of control is needed</a:t>
            </a:r>
          </a:p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endParaRPr lang="en-US" sz="18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sz="1800" b="1">
                <a:solidFill>
                  <a:srgbClr val="003399"/>
                </a:solidFill>
              </a:rPr>
              <a:t>It is important that we educate the users to ensure understanding and compliance to the new FOE policy/work instruction at all times</a:t>
            </a:r>
          </a:p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endParaRPr lang="en-US" sz="18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r>
              <a:rPr lang="en-US" sz="1800" b="1">
                <a:solidFill>
                  <a:srgbClr val="003399"/>
                </a:solidFill>
              </a:rPr>
              <a:t>The FO Control Level Assessment should capture the possibility of requiring a Control Level change to accommodate a configuration change (planned or unplanned) with the product</a:t>
            </a:r>
          </a:p>
          <a:p>
            <a:pPr marL="228600" indent="-228600">
              <a:buSzPct val="110000"/>
              <a:buFont typeface="Wingdings" pitchFamily="2" charset="2"/>
              <a:buNone/>
              <a:tabLst>
                <a:tab pos="228600" algn="l"/>
              </a:tabLst>
            </a:pPr>
            <a:endParaRPr lang="en-US" sz="18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  <a:tabLst>
                <a:tab pos="228600" algn="l"/>
              </a:tabLst>
            </a:pPr>
            <a:endParaRPr lang="en-US" sz="1600" b="1">
              <a:solidFill>
                <a:srgbClr val="003399"/>
              </a:solidFill>
            </a:endParaRPr>
          </a:p>
        </p:txBody>
      </p:sp>
      <p:sp>
        <p:nvSpPr>
          <p:cNvPr id="1660933" name="Rectangle 5"/>
          <p:cNvSpPr>
            <a:spLocks noChangeArrowheads="1"/>
          </p:cNvSpPr>
          <p:nvPr/>
        </p:nvSpPr>
        <p:spPr bwMode="auto">
          <a:xfrm>
            <a:off x="174625" y="0"/>
            <a:ext cx="6448425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Control Area</a:t>
            </a:r>
            <a:b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Possible Concerns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657D55F-9D65-498D-B939-73536861E1EA}" type="slidenum">
              <a:rPr lang="en-US"/>
              <a:pPr/>
              <a:t>15</a:t>
            </a:fld>
            <a:endParaRPr lang="en-US"/>
          </a:p>
        </p:txBody>
      </p:sp>
      <p:pic>
        <p:nvPicPr>
          <p:cNvPr id="1638405" name="Picture 5"/>
          <p:cNvPicPr>
            <a:picLocks noChangeAspect="1" noChangeArrowheads="1"/>
          </p:cNvPicPr>
          <p:nvPr/>
        </p:nvPicPr>
        <p:blipFill>
          <a:blip r:embed="rId3"/>
          <a:srcRect l="10072" t="13483" r="8723" b="8000"/>
          <a:stretch>
            <a:fillRect/>
          </a:stretch>
        </p:blipFill>
        <p:spPr bwMode="auto">
          <a:xfrm>
            <a:off x="1149350" y="1176338"/>
            <a:ext cx="6515100" cy="49069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  <p:sp>
        <p:nvSpPr>
          <p:cNvPr id="1638402" name="Rectangle 2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Internal Signage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38406" name="WordArt 6"/>
          <p:cNvSpPr>
            <a:spLocks noChangeArrowheads="1" noChangeShapeType="1" noTextEdit="1"/>
          </p:cNvSpPr>
          <p:nvPr/>
        </p:nvSpPr>
        <p:spPr bwMode="auto">
          <a:xfrm rot="-1310664">
            <a:off x="6689725" y="5448300"/>
            <a:ext cx="2028825" cy="542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DDDD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Example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DBE8B8E-46A1-4B7C-851A-32A230A50122}" type="slidenum">
              <a:rPr lang="en-US"/>
              <a:pPr/>
              <a:t>16</a:t>
            </a:fld>
            <a:endParaRPr lang="en-US"/>
          </a:p>
        </p:txBody>
      </p:sp>
      <p:sp>
        <p:nvSpPr>
          <p:cNvPr id="1597442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597443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7444" name="Rectangle 4"/>
          <p:cNvSpPr>
            <a:spLocks noChangeArrowheads="1"/>
          </p:cNvSpPr>
          <p:nvPr/>
        </p:nvSpPr>
        <p:spPr bwMode="auto">
          <a:xfrm>
            <a:off x="1062038" y="2578100"/>
            <a:ext cx="7019925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DAILY FOE AREA SWEEP CHECKLIST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A7D566-36B9-4A5C-B6DA-79A46A55F310}" type="slidenum">
              <a:rPr lang="en-US"/>
              <a:pPr/>
              <a:t>17</a:t>
            </a:fld>
            <a:endParaRPr lang="en-US"/>
          </a:p>
        </p:txBody>
      </p:sp>
      <p:sp>
        <p:nvSpPr>
          <p:cNvPr id="1619970" name="Rectangle 2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Area Sweep Checklist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pic>
        <p:nvPicPr>
          <p:cNvPr id="16199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2425" y="1190625"/>
            <a:ext cx="8166100" cy="392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19972" name="Text Box 4"/>
          <p:cNvSpPr txBox="1">
            <a:spLocks noChangeArrowheads="1"/>
          </p:cNvSpPr>
          <p:nvPr/>
        </p:nvSpPr>
        <p:spPr bwMode="auto">
          <a:xfrm>
            <a:off x="317500" y="5232400"/>
            <a:ext cx="8228013" cy="1187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sz="1200" b="1">
                <a:solidFill>
                  <a:srgbClr val="003399"/>
                </a:solidFill>
              </a:rPr>
              <a:t> FOE Focal Point performs or assigns task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sz="1200" b="1">
                <a:solidFill>
                  <a:srgbClr val="003399"/>
                </a:solidFill>
              </a:rPr>
              <a:t> Must be performed daily for all Medium and High areas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sz="1200" b="1">
                <a:solidFill>
                  <a:srgbClr val="003399"/>
                </a:solidFill>
              </a:rPr>
              <a:t> Elements may be combined with area 6S program (if performed daily)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sz="1200" b="1">
                <a:solidFill>
                  <a:srgbClr val="003399"/>
                </a:solidFill>
              </a:rPr>
              <a:t> Records must be retained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sz="1200" b="1">
                <a:solidFill>
                  <a:srgbClr val="003399"/>
                </a:solidFill>
              </a:rPr>
              <a:t> Anything found must be fixed or addressed on the checklist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sz="1200" b="1">
                <a:solidFill>
                  <a:srgbClr val="003399"/>
                </a:solidFill>
              </a:rPr>
              <a:t>Template and sweep elements may be tailored to a specific area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6C90A92-8B5E-4C71-9990-43B071486809}" type="slidenum">
              <a:rPr lang="en-US"/>
              <a:pPr/>
              <a:t>18</a:t>
            </a:fld>
            <a:endParaRPr lang="en-US"/>
          </a:p>
        </p:txBody>
      </p:sp>
      <p:sp>
        <p:nvSpPr>
          <p:cNvPr id="1599490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599491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9492" name="Rectangle 4"/>
          <p:cNvSpPr>
            <a:spLocks noChangeArrowheads="1"/>
          </p:cNvSpPr>
          <p:nvPr/>
        </p:nvSpPr>
        <p:spPr bwMode="auto">
          <a:xfrm>
            <a:off x="363538" y="2616200"/>
            <a:ext cx="8404225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MONTHLY FOE SELF-ASSESSMENT CHECKLIST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C218805-3FF0-431F-BE4D-89AC5FC5C301}" type="slidenum">
              <a:rPr lang="en-US"/>
              <a:pPr/>
              <a:t>19</a:t>
            </a:fld>
            <a:endParaRPr lang="en-US"/>
          </a:p>
        </p:txBody>
      </p:sp>
      <p:sp>
        <p:nvSpPr>
          <p:cNvPr id="1622018" name="Rectangle 2"/>
          <p:cNvSpPr>
            <a:spLocks noChangeArrowheads="1"/>
          </p:cNvSpPr>
          <p:nvPr/>
        </p:nvSpPr>
        <p:spPr bwMode="auto">
          <a:xfrm>
            <a:off x="174625" y="549275"/>
            <a:ext cx="59245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Self-Assessment Checklist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22038" name="Text Box 22"/>
          <p:cNvSpPr txBox="1">
            <a:spLocks noChangeArrowheads="1"/>
          </p:cNvSpPr>
          <p:nvPr/>
        </p:nvSpPr>
        <p:spPr bwMode="auto">
          <a:xfrm>
            <a:off x="312738" y="1449388"/>
            <a:ext cx="8542337" cy="1581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 FOE Focal Point performs or assigns task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 Must be performed monthly for all Medium and High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 Records must be retained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 Anything found must be addressed on the Corrective Actions sheet 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 Template and self-assessment elements may be tailored to a specific area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 Impractical to do for temporary Medium/High areas unless area is in place at time of assessment</a:t>
            </a:r>
          </a:p>
          <a:p>
            <a:pPr marL="114300" indent="-114300">
              <a:buSzPct val="110000"/>
              <a:buFont typeface="Wingdings" pitchFamily="2" charset="2"/>
              <a:buChar char="§"/>
            </a:pPr>
            <a:r>
              <a:rPr lang="en-US" b="1">
                <a:solidFill>
                  <a:srgbClr val="003399"/>
                </a:solidFill>
              </a:rPr>
              <a:t> No requirement to post the self-assessment checklist Pareto chart as a Metric</a:t>
            </a:r>
          </a:p>
        </p:txBody>
      </p:sp>
      <p:pic>
        <p:nvPicPr>
          <p:cNvPr id="1622040" name="Picture 2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90638" y="3378200"/>
            <a:ext cx="3879850" cy="9017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</p:spPr>
      </p:pic>
      <p:pic>
        <p:nvPicPr>
          <p:cNvPr id="1622041" name="Picture 2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91213" y="4640263"/>
            <a:ext cx="2901950" cy="1600200"/>
          </a:xfrm>
          <a:prstGeom prst="rect">
            <a:avLst/>
          </a:prstGeom>
          <a:noFill/>
          <a:ln w="12700">
            <a:solidFill>
              <a:schemeClr val="bg2"/>
            </a:solidFill>
            <a:miter lim="800000"/>
            <a:headEnd/>
            <a:tailEnd/>
          </a:ln>
          <a:effectLst/>
        </p:spPr>
      </p:pic>
      <p:grpSp>
        <p:nvGrpSpPr>
          <p:cNvPr id="1622049" name="Group 33"/>
          <p:cNvGrpSpPr>
            <a:grpSpLocks/>
          </p:cNvGrpSpPr>
          <p:nvPr/>
        </p:nvGrpSpPr>
        <p:grpSpPr bwMode="auto">
          <a:xfrm>
            <a:off x="4443413" y="4832350"/>
            <a:ext cx="1190625" cy="1004888"/>
            <a:chOff x="2799" y="3242"/>
            <a:chExt cx="750" cy="633"/>
          </a:xfrm>
        </p:grpSpPr>
        <p:sp>
          <p:nvSpPr>
            <p:cNvPr id="1622042" name="AutoShape 26"/>
            <p:cNvSpPr>
              <a:spLocks noChangeArrowheads="1"/>
            </p:cNvSpPr>
            <p:nvPr/>
          </p:nvSpPr>
          <p:spPr bwMode="auto">
            <a:xfrm rot="7527283">
              <a:off x="2816" y="3225"/>
              <a:ext cx="633" cy="668"/>
            </a:xfrm>
            <a:custGeom>
              <a:avLst/>
              <a:gdLst>
                <a:gd name="G0" fmla="+- 5400 0 0"/>
                <a:gd name="G1" fmla="+- 21600 0 5400"/>
                <a:gd name="G2" fmla="+- 21600 0 5400"/>
                <a:gd name="G3" fmla="*/ G0 2929 10000"/>
                <a:gd name="G4" fmla="+- 21600 0 G3"/>
                <a:gd name="G5" fmla="+- 21600 0 G3"/>
                <a:gd name="T0" fmla="*/ 10800 w 21600"/>
                <a:gd name="T1" fmla="*/ 0 h 21600"/>
                <a:gd name="T2" fmla="*/ 3163 w 21600"/>
                <a:gd name="T3" fmla="*/ 3163 h 21600"/>
                <a:gd name="T4" fmla="*/ 0 w 21600"/>
                <a:gd name="T5" fmla="*/ 10800 h 21600"/>
                <a:gd name="T6" fmla="*/ 3163 w 21600"/>
                <a:gd name="T7" fmla="*/ 18437 h 21600"/>
                <a:gd name="T8" fmla="*/ 10800 w 21600"/>
                <a:gd name="T9" fmla="*/ 21600 h 21600"/>
                <a:gd name="T10" fmla="*/ 18437 w 21600"/>
                <a:gd name="T11" fmla="*/ 18437 h 21600"/>
                <a:gd name="T12" fmla="*/ 21600 w 21600"/>
                <a:gd name="T13" fmla="*/ 10800 h 21600"/>
                <a:gd name="T14" fmla="*/ 18437 w 21600"/>
                <a:gd name="T15" fmla="*/ 3163 h 21600"/>
                <a:gd name="T16" fmla="*/ 3163 w 21600"/>
                <a:gd name="T17" fmla="*/ 3163 h 21600"/>
                <a:gd name="T18" fmla="*/ 18437 w 21600"/>
                <a:gd name="T19" fmla="*/ 18437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T16" t="T17" r="T18" b="T19"/>
              <a:pathLst>
                <a:path w="21600" h="21600">
                  <a:moveTo>
                    <a:pt x="0" y="10800"/>
                  </a:moveTo>
                  <a:cubicBezTo>
                    <a:pt x="0" y="4835"/>
                    <a:pt x="4835" y="0"/>
                    <a:pt x="10800" y="0"/>
                  </a:cubicBezTo>
                  <a:cubicBezTo>
                    <a:pt x="16765" y="0"/>
                    <a:pt x="21600" y="4835"/>
                    <a:pt x="21600" y="10800"/>
                  </a:cubicBezTo>
                  <a:cubicBezTo>
                    <a:pt x="21600" y="16765"/>
                    <a:pt x="16765" y="21600"/>
                    <a:pt x="10800" y="21600"/>
                  </a:cubicBezTo>
                  <a:cubicBezTo>
                    <a:pt x="4835" y="21600"/>
                    <a:pt x="0" y="16765"/>
                    <a:pt x="0" y="10800"/>
                  </a:cubicBezTo>
                  <a:close/>
                  <a:moveTo>
                    <a:pt x="5400" y="10800"/>
                  </a:moveTo>
                  <a:cubicBezTo>
                    <a:pt x="5400" y="13782"/>
                    <a:pt x="7818" y="16200"/>
                    <a:pt x="10800" y="16200"/>
                  </a:cubicBezTo>
                  <a:cubicBezTo>
                    <a:pt x="13782" y="16200"/>
                    <a:pt x="16200" y="13782"/>
                    <a:pt x="16200" y="10800"/>
                  </a:cubicBezTo>
                  <a:cubicBezTo>
                    <a:pt x="16200" y="7818"/>
                    <a:pt x="13782" y="5400"/>
                    <a:pt x="10800" y="5400"/>
                  </a:cubicBezTo>
                  <a:cubicBezTo>
                    <a:pt x="7818" y="5400"/>
                    <a:pt x="5400" y="7818"/>
                    <a:pt x="5400" y="10800"/>
                  </a:cubicBezTo>
                  <a:close/>
                </a:path>
              </a:pathLst>
            </a:custGeom>
            <a:solidFill>
              <a:schemeClr val="accent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2043" name="AutoShape 27"/>
            <p:cNvSpPr>
              <a:spLocks noChangeArrowheads="1"/>
            </p:cNvSpPr>
            <p:nvPr/>
          </p:nvSpPr>
          <p:spPr bwMode="auto">
            <a:xfrm rot="8478145">
              <a:off x="3272" y="3386"/>
              <a:ext cx="277" cy="32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2045" name="Rectangle 29"/>
            <p:cNvSpPr>
              <a:spLocks noChangeArrowheads="1"/>
            </p:cNvSpPr>
            <p:nvPr/>
          </p:nvSpPr>
          <p:spPr bwMode="auto">
            <a:xfrm rot="1793538">
              <a:off x="3232" y="3590"/>
              <a:ext cx="211" cy="183"/>
            </a:xfrm>
            <a:prstGeom prst="rect">
              <a:avLst/>
            </a:prstGeom>
            <a:solidFill>
              <a:schemeClr val="bg1"/>
            </a:solidFill>
            <a:ln w="12700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22046" name="Line 30"/>
            <p:cNvSpPr>
              <a:spLocks noChangeShapeType="1"/>
            </p:cNvSpPr>
            <p:nvPr/>
          </p:nvSpPr>
          <p:spPr bwMode="auto">
            <a:xfrm>
              <a:off x="3273" y="3546"/>
              <a:ext cx="222" cy="12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2047" name="Line 31"/>
            <p:cNvSpPr>
              <a:spLocks noChangeShapeType="1"/>
            </p:cNvSpPr>
            <p:nvPr/>
          </p:nvSpPr>
          <p:spPr bwMode="auto">
            <a:xfrm>
              <a:off x="3201" y="3708"/>
              <a:ext cx="162" cy="9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622048" name="Line 32"/>
            <p:cNvSpPr>
              <a:spLocks noChangeShapeType="1"/>
            </p:cNvSpPr>
            <p:nvPr/>
          </p:nvSpPr>
          <p:spPr bwMode="auto">
            <a:xfrm flipV="1">
              <a:off x="3258" y="3366"/>
              <a:ext cx="120" cy="99"/>
            </a:xfrm>
            <a:prstGeom prst="line">
              <a:avLst/>
            </a:prstGeom>
            <a:noFill/>
            <a:ln w="28575">
              <a:solidFill>
                <a:schemeClr val="accent1"/>
              </a:solidFill>
              <a:round/>
              <a:headEnd/>
              <a:tailEnd/>
            </a:ln>
            <a:effectLst/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4DFB88-C9B4-40B0-B5C2-7DAFA7F0DE74}" type="slidenum">
              <a:rPr lang="en-US"/>
              <a:pPr/>
              <a:t>2</a:t>
            </a:fld>
            <a:endParaRPr lang="en-US"/>
          </a:p>
        </p:txBody>
      </p:sp>
      <p:sp>
        <p:nvSpPr>
          <p:cNvPr id="1591298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591299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91300" name="Rectangle 4"/>
          <p:cNvSpPr>
            <a:spLocks noChangeArrowheads="1"/>
          </p:cNvSpPr>
          <p:nvPr/>
        </p:nvSpPr>
        <p:spPr bwMode="auto">
          <a:xfrm>
            <a:off x="1062038" y="2755900"/>
            <a:ext cx="7019925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IMPLEMENTATION PROCESS FLOWCHART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4B12BF0-2E33-4B0D-8146-206536D6C85F}" type="slidenum">
              <a:rPr lang="en-US"/>
              <a:pPr/>
              <a:t>20</a:t>
            </a:fld>
            <a:endParaRPr lang="en-US"/>
          </a:p>
        </p:txBody>
      </p:sp>
      <p:sp>
        <p:nvSpPr>
          <p:cNvPr id="1601538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601539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1540" name="Rectangle 4"/>
          <p:cNvSpPr>
            <a:spLocks noChangeArrowheads="1"/>
          </p:cNvSpPr>
          <p:nvPr/>
        </p:nvSpPr>
        <p:spPr bwMode="auto">
          <a:xfrm>
            <a:off x="706438" y="3022600"/>
            <a:ext cx="7642225" cy="5524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MATERIAL CONTROL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AF298EB-9759-4923-886F-0F9A7CD7AE36}" type="slidenum">
              <a:rPr lang="en-US"/>
              <a:pPr/>
              <a:t>21</a:t>
            </a:fld>
            <a:endParaRPr lang="en-US"/>
          </a:p>
        </p:txBody>
      </p:sp>
      <p:sp>
        <p:nvSpPr>
          <p:cNvPr id="1624066" name="Rectangle 2"/>
          <p:cNvSpPr>
            <a:spLocks noChangeArrowheads="1"/>
          </p:cNvSpPr>
          <p:nvPr/>
        </p:nvSpPr>
        <p:spPr bwMode="auto">
          <a:xfrm>
            <a:off x="174625" y="0"/>
            <a:ext cx="6448425" cy="9159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Material Control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24067" name="Text Box 3"/>
          <p:cNvSpPr txBox="1">
            <a:spLocks noChangeArrowheads="1"/>
          </p:cNvSpPr>
          <p:nvPr/>
        </p:nvSpPr>
        <p:spPr bwMode="auto">
          <a:xfrm>
            <a:off x="290513" y="1176338"/>
            <a:ext cx="8339137" cy="39068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Required for FOE control Levels Medium and High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Try to make Material Control area as small as possible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Use floor markings or stanchions to identify area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Log in/Log out guidelines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Requirement was developed primarily for screws, nuts, bolts, q-tips and other small parts instead of glues, paints and sealants 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Make Log in/Log out sheet that is</a:t>
            </a:r>
          </a:p>
          <a:p>
            <a:pPr marL="228600" indent="-228600">
              <a:buSzPct val="110000"/>
              <a:buFont typeface="Wingdings" pitchFamily="2" charset="2"/>
              <a:buNone/>
            </a:pPr>
            <a:r>
              <a:rPr lang="en-US" sz="1800" b="1">
                <a:solidFill>
                  <a:srgbClr val="003399"/>
                </a:solidFill>
              </a:rPr>
              <a:t>  	specific to the operation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Consumables too large to be lost </a:t>
            </a:r>
          </a:p>
          <a:p>
            <a:pPr marL="228600" indent="-228600">
              <a:buSzPct val="110000"/>
              <a:buFont typeface="Wingdings" pitchFamily="2" charset="2"/>
              <a:buNone/>
            </a:pPr>
            <a:r>
              <a:rPr lang="en-US" sz="1800" b="1">
                <a:solidFill>
                  <a:srgbClr val="003399"/>
                </a:solidFill>
              </a:rPr>
              <a:t>	or impractical to count can be </a:t>
            </a:r>
          </a:p>
          <a:p>
            <a:pPr marL="228600" indent="-228600">
              <a:buSzPct val="110000"/>
              <a:buFont typeface="Wingdings" pitchFamily="2" charset="2"/>
              <a:buNone/>
            </a:pPr>
            <a:r>
              <a:rPr lang="en-US" sz="1800" b="1">
                <a:solidFill>
                  <a:srgbClr val="003399"/>
                </a:solidFill>
              </a:rPr>
              <a:t>	accounted for using visual </a:t>
            </a:r>
          </a:p>
          <a:p>
            <a:pPr marL="228600" indent="-228600">
              <a:buSzPct val="110000"/>
              <a:buFont typeface="Wingdings" pitchFamily="2" charset="2"/>
              <a:buNone/>
            </a:pPr>
            <a:r>
              <a:rPr lang="en-US" sz="1800" b="1">
                <a:solidFill>
                  <a:srgbClr val="003399"/>
                </a:solidFill>
              </a:rPr>
              <a:t>	confirmation (examples include </a:t>
            </a:r>
          </a:p>
          <a:p>
            <a:pPr marL="228600" indent="-228600">
              <a:buSzPct val="110000"/>
              <a:buFont typeface="Wingdings" pitchFamily="2" charset="2"/>
              <a:buNone/>
            </a:pPr>
            <a:r>
              <a:rPr lang="en-US" sz="1800" b="1">
                <a:solidFill>
                  <a:srgbClr val="003399"/>
                </a:solidFill>
              </a:rPr>
              <a:t>	Kimwipes, tape, glue)</a:t>
            </a:r>
          </a:p>
          <a:p>
            <a:pPr marL="228600" indent="-228600">
              <a:buSzPct val="110000"/>
              <a:buFont typeface="Wingdings" pitchFamily="2" charset="2"/>
              <a:buNone/>
            </a:pPr>
            <a:r>
              <a:rPr lang="en-US" sz="1600" b="1">
                <a:solidFill>
                  <a:srgbClr val="003399"/>
                </a:solidFill>
              </a:rPr>
              <a:t>  </a:t>
            </a:r>
          </a:p>
        </p:txBody>
      </p:sp>
      <p:graphicFrame>
        <p:nvGraphicFramePr>
          <p:cNvPr id="1624134" name="Object 70"/>
          <p:cNvGraphicFramePr>
            <a:graphicFrameLocks noChangeAspect="1"/>
          </p:cNvGraphicFramePr>
          <p:nvPr>
            <p:ph sz="half" idx="2"/>
          </p:nvPr>
        </p:nvGraphicFramePr>
        <p:xfrm>
          <a:off x="4284663" y="3343275"/>
          <a:ext cx="4576762" cy="2505075"/>
        </p:xfrm>
        <a:graphic>
          <a:graphicData uri="http://schemas.openxmlformats.org/presentationml/2006/ole">
            <p:oleObj spid="_x0000_s1624134" name="Worksheet" r:id="rId4" imgW="6229350" imgH="6867347" progId="Excel.Sheet.8">
              <p:embed/>
            </p:oleObj>
          </a:graphicData>
        </a:graphic>
      </p:graphicFrame>
      <p:sp>
        <p:nvSpPr>
          <p:cNvPr id="1624138" name="WordArt 74"/>
          <p:cNvSpPr>
            <a:spLocks noChangeArrowheads="1" noChangeShapeType="1" noTextEdit="1"/>
          </p:cNvSpPr>
          <p:nvPr/>
        </p:nvSpPr>
        <p:spPr bwMode="auto">
          <a:xfrm rot="-1310664">
            <a:off x="5426075" y="4776788"/>
            <a:ext cx="2716213" cy="428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DDDD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Example</a:t>
            </a:r>
          </a:p>
        </p:txBody>
      </p:sp>
      <p:sp>
        <p:nvSpPr>
          <p:cNvPr id="1624139" name="Text Box 75"/>
          <p:cNvSpPr txBox="1">
            <a:spLocks noChangeArrowheads="1"/>
          </p:cNvSpPr>
          <p:nvPr/>
        </p:nvSpPr>
        <p:spPr bwMode="auto">
          <a:xfrm>
            <a:off x="1117600" y="5988050"/>
            <a:ext cx="6872288" cy="342900"/>
          </a:xfrm>
          <a:prstGeom prst="rect">
            <a:avLst/>
          </a:prstGeom>
          <a:solidFill>
            <a:srgbClr val="EAEAEA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anchor="ctr"/>
          <a:lstStyle/>
          <a:p>
            <a:pPr algn="ctr"/>
            <a:r>
              <a:rPr lang="en-US" sz="2000" b="1"/>
              <a:t>Material Control will be the hardest to do!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789D79-3445-41DA-94C0-54883AAD577D}" type="slidenum">
              <a:rPr lang="en-US"/>
              <a:pPr/>
              <a:t>22</a:t>
            </a:fld>
            <a:endParaRPr lang="en-US"/>
          </a:p>
        </p:txBody>
      </p:sp>
      <p:sp>
        <p:nvSpPr>
          <p:cNvPr id="1603586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603587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3588" name="Rectangle 4"/>
          <p:cNvSpPr>
            <a:spLocks noChangeArrowheads="1"/>
          </p:cNvSpPr>
          <p:nvPr/>
        </p:nvSpPr>
        <p:spPr bwMode="auto">
          <a:xfrm>
            <a:off x="1062038" y="2908300"/>
            <a:ext cx="7019925" cy="565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TOOL CONTROL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3C60250-68DF-46BD-B5D0-BF9E7451B165}" type="slidenum">
              <a:rPr lang="en-US"/>
              <a:pPr/>
              <a:t>23</a:t>
            </a:fld>
            <a:endParaRPr lang="en-US"/>
          </a:p>
        </p:txBody>
      </p:sp>
      <p:sp>
        <p:nvSpPr>
          <p:cNvPr id="1626114" name="Rectangle 2"/>
          <p:cNvSpPr>
            <a:spLocks noChangeArrowheads="1"/>
          </p:cNvSpPr>
          <p:nvPr/>
        </p:nvSpPr>
        <p:spPr bwMode="auto">
          <a:xfrm>
            <a:off x="174625" y="158750"/>
            <a:ext cx="5343525" cy="757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Tool Control 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26115" name="Text Box 3"/>
          <p:cNvSpPr txBox="1">
            <a:spLocks noChangeArrowheads="1"/>
          </p:cNvSpPr>
          <p:nvPr/>
        </p:nvSpPr>
        <p:spPr bwMode="auto">
          <a:xfrm>
            <a:off x="252413" y="1166813"/>
            <a:ext cx="8853487" cy="2047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Required for FOE control Level of High only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Try to make Tool Control area as small as possible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Use floor markings or stanchions to identify area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Shadowboxing is best method but it may not be practical in an Engineering Lab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Controlled Perimeter List is the easiest to implement 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Lost tools must be reported immediately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</p:txBody>
      </p:sp>
      <p:sp>
        <p:nvSpPr>
          <p:cNvPr id="1626120" name="Rectangle 8"/>
          <p:cNvSpPr>
            <a:spLocks noChangeArrowheads="1"/>
          </p:cNvSpPr>
          <p:nvPr/>
        </p:nvSpPr>
        <p:spPr bwMode="auto">
          <a:xfrm>
            <a:off x="0" y="247650"/>
            <a:ext cx="9144000" cy="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626119" name="Object 7"/>
          <p:cNvGraphicFramePr>
            <a:graphicFrameLocks noChangeAspect="1"/>
          </p:cNvGraphicFramePr>
          <p:nvPr/>
        </p:nvGraphicFramePr>
        <p:xfrm>
          <a:off x="4495800" y="2933700"/>
          <a:ext cx="4108450" cy="3086100"/>
        </p:xfrm>
        <a:graphic>
          <a:graphicData uri="http://schemas.openxmlformats.org/presentationml/2006/ole">
            <p:oleObj spid="_x0000_s1626119" name="Worksheet" r:id="rId4" imgW="6439086" imgH="6581836" progId="Excel.Sheet.8">
              <p:embed/>
            </p:oleObj>
          </a:graphicData>
        </a:graphic>
      </p:graphicFrame>
      <p:sp>
        <p:nvSpPr>
          <p:cNvPr id="1626121" name="Rectangle 9"/>
          <p:cNvSpPr>
            <a:spLocks noChangeArrowheads="1"/>
          </p:cNvSpPr>
          <p:nvPr/>
        </p:nvSpPr>
        <p:spPr bwMode="auto">
          <a:xfrm>
            <a:off x="4454525" y="2570163"/>
            <a:ext cx="4216400" cy="3651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>
              <a:tabLst>
                <a:tab pos="228600" algn="l"/>
                <a:tab pos="571500" algn="l"/>
                <a:tab pos="7086600" algn="l"/>
              </a:tabLst>
            </a:pPr>
            <a:r>
              <a:rPr lang="en-US" sz="900" b="1"/>
              <a:t>Controlled Perimeter Tool Checklist:</a:t>
            </a:r>
            <a:endParaRPr lang="en-US" sz="900"/>
          </a:p>
          <a:p>
            <a:pPr algn="ctr">
              <a:tabLst>
                <a:tab pos="228600" algn="l"/>
                <a:tab pos="571500" algn="l"/>
                <a:tab pos="7086600" algn="l"/>
              </a:tabLst>
            </a:pPr>
            <a:r>
              <a:rPr lang="en-US" sz="900" b="1"/>
              <a:t>Recommended Form - May be Tailored to Site/Area Specific Requirements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D99B44-3B4E-49CF-8FA0-01E43587D71F}" type="slidenum">
              <a:rPr lang="en-US"/>
              <a:pPr/>
              <a:t>24</a:t>
            </a:fld>
            <a:endParaRPr lang="en-US"/>
          </a:p>
        </p:txBody>
      </p:sp>
      <p:sp>
        <p:nvSpPr>
          <p:cNvPr id="1605634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605635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5636" name="Rectangle 4"/>
          <p:cNvSpPr>
            <a:spLocks noChangeArrowheads="1"/>
          </p:cNvSpPr>
          <p:nvPr/>
        </p:nvSpPr>
        <p:spPr bwMode="auto">
          <a:xfrm>
            <a:off x="1062038" y="2692400"/>
            <a:ext cx="7019925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FOD </a:t>
            </a:r>
            <a:b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INCIDENT REPORTING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3A36557-A713-4E16-9229-13B88A960862}" type="slidenum">
              <a:rPr lang="en-US"/>
              <a:pPr/>
              <a:t>25</a:t>
            </a:fld>
            <a:endParaRPr lang="en-US"/>
          </a:p>
        </p:txBody>
      </p:sp>
      <p:sp>
        <p:nvSpPr>
          <p:cNvPr id="1628162" name="Rectangle 2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Incident Reporting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28166" name="Text Box 6"/>
          <p:cNvSpPr txBox="1">
            <a:spLocks noChangeArrowheads="1"/>
          </p:cNvSpPr>
          <p:nvPr/>
        </p:nvSpPr>
        <p:spPr bwMode="auto">
          <a:xfrm>
            <a:off x="290513" y="1081088"/>
            <a:ext cx="8710612" cy="44926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Follow the FOD Incident Reporting Process Flowchart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All FOD Incidents are required to be reported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Know the definition of FOD to avoid unnecessary reporting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Report a metric for every FOD Incident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Share information with others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Don’t be afraid to report an Incident (root cause analysis is important)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FOE Focal point needs to know about all FOD Incidents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r>
              <a:rPr lang="en-US" sz="1600" b="1">
                <a:solidFill>
                  <a:srgbClr val="003399"/>
                </a:solidFill>
              </a:rPr>
              <a:t>If Foreign Object Damage is found, stop work on the hardware, report incident and initiate an investigation. Resume work when authorized</a:t>
            </a: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  <a:p>
            <a:pPr marL="228600" indent="-228600">
              <a:buSzPct val="110000"/>
              <a:buFont typeface="Wingdings" pitchFamily="2" charset="2"/>
              <a:buChar char="§"/>
            </a:pPr>
            <a:endParaRPr lang="en-US" sz="1600" b="1">
              <a:solidFill>
                <a:srgbClr val="003399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4FDB99F-0346-472A-8EAC-5F270006349D}" type="slidenum">
              <a:rPr lang="en-US"/>
              <a:pPr/>
              <a:t>26</a:t>
            </a:fld>
            <a:endParaRPr lang="en-US"/>
          </a:p>
        </p:txBody>
      </p:sp>
      <p:graphicFrame>
        <p:nvGraphicFramePr>
          <p:cNvPr id="1662980" name="Object 4"/>
          <p:cNvGraphicFramePr>
            <a:graphicFrameLocks noChangeAspect="1"/>
          </p:cNvGraphicFramePr>
          <p:nvPr/>
        </p:nvGraphicFramePr>
        <p:xfrm>
          <a:off x="533400" y="1457325"/>
          <a:ext cx="8056563" cy="4822825"/>
        </p:xfrm>
        <a:graphic>
          <a:graphicData uri="http://schemas.openxmlformats.org/presentationml/2006/ole">
            <p:oleObj spid="_x0000_s1662980" name="Visio" r:id="rId4" imgW="9635947" imgH="6435547" progId="Visio.Drawing.11">
              <p:embed/>
            </p:oleObj>
          </a:graphicData>
        </a:graphic>
      </p:graphicFrame>
      <p:sp>
        <p:nvSpPr>
          <p:cNvPr id="1662981" name="Rectangle 5"/>
          <p:cNvSpPr>
            <a:spLocks noChangeArrowheads="1"/>
          </p:cNvSpPr>
          <p:nvPr/>
        </p:nvSpPr>
        <p:spPr bwMode="auto">
          <a:xfrm>
            <a:off x="779463" y="954088"/>
            <a:ext cx="3517900" cy="73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0" tIns="152352" rIns="0" bIns="38088" anchor="ctr">
            <a:spAutoFit/>
          </a:bodyPr>
          <a:lstStyle/>
          <a:p>
            <a:pPr>
              <a:buSzPct val="110000"/>
              <a:buFont typeface="Wingdings" pitchFamily="2" charset="2"/>
              <a:buNone/>
            </a:pPr>
            <a:r>
              <a:rPr lang="en-US" sz="1800" b="1">
                <a:solidFill>
                  <a:srgbClr val="003399"/>
                </a:solidFill>
              </a:rPr>
              <a:t>FOD Incident Reporting Process</a:t>
            </a:r>
          </a:p>
          <a:p>
            <a:endParaRPr lang="en-US" sz="1800" b="1">
              <a:solidFill>
                <a:srgbClr val="003399"/>
              </a:solidFill>
            </a:endParaRPr>
          </a:p>
        </p:txBody>
      </p:sp>
      <p:sp>
        <p:nvSpPr>
          <p:cNvPr id="1662982" name="Rectangle 6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Incident Reporting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E047253-71C9-4A8E-B0D1-D68B9C107CA1}" type="slidenum">
              <a:rPr lang="en-US"/>
              <a:pPr/>
              <a:t>3</a:t>
            </a:fld>
            <a:endParaRPr lang="en-US"/>
          </a:p>
        </p:txBody>
      </p:sp>
      <p:sp>
        <p:nvSpPr>
          <p:cNvPr id="1609738" name="Rectangle 10"/>
          <p:cNvSpPr>
            <a:spLocks noChangeArrowheads="1"/>
          </p:cNvSpPr>
          <p:nvPr/>
        </p:nvSpPr>
        <p:spPr bwMode="auto">
          <a:xfrm>
            <a:off x="419100" y="2143125"/>
            <a:ext cx="8315325" cy="3676650"/>
          </a:xfrm>
          <a:prstGeom prst="rect">
            <a:avLst/>
          </a:prstGeom>
          <a:gradFill rotWithShape="1">
            <a:gsLst>
              <a:gs pos="0">
                <a:srgbClr val="99CCFF">
                  <a:gamma/>
                  <a:shade val="74510"/>
                  <a:invGamma/>
                </a:srgbClr>
              </a:gs>
              <a:gs pos="50000">
                <a:srgbClr val="99CCFF"/>
              </a:gs>
              <a:gs pos="100000">
                <a:srgbClr val="99CCFF">
                  <a:gamma/>
                  <a:shade val="74510"/>
                  <a:invGamma/>
                </a:srgbClr>
              </a:gs>
            </a:gsLst>
            <a:lin ang="54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09730" name="Rectangle 2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Implementation</a:t>
            </a:r>
            <a:b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Process Flowchart 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09733" name="Text Box 5"/>
          <p:cNvSpPr txBox="1">
            <a:spLocks noChangeArrowheads="1"/>
          </p:cNvSpPr>
          <p:nvPr/>
        </p:nvSpPr>
        <p:spPr bwMode="auto">
          <a:xfrm>
            <a:off x="300038" y="1101725"/>
            <a:ext cx="8578850" cy="6413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1450" indent="-171450">
              <a:buFont typeface="Wingdings" pitchFamily="2" charset="2"/>
              <a:buChar char="§"/>
            </a:pPr>
            <a:r>
              <a:rPr lang="en-US" sz="1800" b="1">
                <a:solidFill>
                  <a:srgbClr val="003399"/>
                </a:solidFill>
              </a:rPr>
              <a:t>The FOE Focal Point is selected for every Area to assist in the implementation of the FOE Program and compliance to the requirements.</a:t>
            </a:r>
          </a:p>
        </p:txBody>
      </p:sp>
      <p:graphicFrame>
        <p:nvGraphicFramePr>
          <p:cNvPr id="1609735" name="Object 7"/>
          <p:cNvGraphicFramePr>
            <a:graphicFrameLocks noChangeAspect="1"/>
          </p:cNvGraphicFramePr>
          <p:nvPr>
            <p:ph/>
          </p:nvPr>
        </p:nvGraphicFramePr>
        <p:xfrm>
          <a:off x="463550" y="3038475"/>
          <a:ext cx="8034338" cy="2357438"/>
        </p:xfrm>
        <a:graphic>
          <a:graphicData uri="http://schemas.openxmlformats.org/presentationml/2006/ole">
            <p:oleObj spid="_x0000_s1609735" name="Visio" r:id="rId4" imgW="5945429" imgH="1744675" progId="Visio.Drawing.11">
              <p:embed/>
            </p:oleObj>
          </a:graphicData>
        </a:graphic>
      </p:graphicFrame>
      <p:sp>
        <p:nvSpPr>
          <p:cNvPr id="1609736" name="Text Box 8"/>
          <p:cNvSpPr txBox="1">
            <a:spLocks noChangeArrowheads="1"/>
          </p:cNvSpPr>
          <p:nvPr/>
        </p:nvSpPr>
        <p:spPr bwMode="auto">
          <a:xfrm>
            <a:off x="3333750" y="2212975"/>
            <a:ext cx="2219325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600" b="1">
                <a:solidFill>
                  <a:schemeClr val="bg1"/>
                </a:solidFill>
              </a:rPr>
              <a:t>FOE Implementation </a:t>
            </a:r>
          </a:p>
          <a:p>
            <a:pPr algn="ctr"/>
            <a:r>
              <a:rPr lang="en-US" sz="1600" b="1">
                <a:solidFill>
                  <a:schemeClr val="bg1"/>
                </a:solidFill>
              </a:rPr>
              <a:t>Process Flowchart</a:t>
            </a:r>
          </a:p>
        </p:txBody>
      </p:sp>
      <p:sp>
        <p:nvSpPr>
          <p:cNvPr id="1609737" name="Rectangle 9"/>
          <p:cNvSpPr>
            <a:spLocks noChangeArrowheads="1"/>
          </p:cNvSpPr>
          <p:nvPr/>
        </p:nvSpPr>
        <p:spPr bwMode="auto">
          <a:xfrm>
            <a:off x="419100" y="2143125"/>
            <a:ext cx="8315325" cy="368617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2A1FF4-53F1-4B16-992F-1C03297E08EB}" type="slidenum">
              <a:rPr lang="en-US"/>
              <a:pPr/>
              <a:t>4</a:t>
            </a:fld>
            <a:endParaRPr lang="en-US"/>
          </a:p>
        </p:txBody>
      </p:sp>
      <p:sp>
        <p:nvSpPr>
          <p:cNvPr id="1589250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589251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9252" name="Rectangle 4"/>
          <p:cNvSpPr>
            <a:spLocks noChangeArrowheads="1"/>
          </p:cNvSpPr>
          <p:nvPr/>
        </p:nvSpPr>
        <p:spPr bwMode="auto">
          <a:xfrm>
            <a:off x="795338" y="2755900"/>
            <a:ext cx="7286625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FOE AREA </a:t>
            </a:r>
            <a:b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CONTROL LEVEL ASSESSMENT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33AEA96-1AC1-4249-90E6-51A0E297ADF7}" type="slidenum">
              <a:rPr lang="en-US"/>
              <a:pPr/>
              <a:t>5</a:t>
            </a:fld>
            <a:endParaRPr lang="en-US"/>
          </a:p>
        </p:txBody>
      </p:sp>
      <p:sp>
        <p:nvSpPr>
          <p:cNvPr id="1611778" name="Rectangle 2"/>
          <p:cNvSpPr>
            <a:spLocks noChangeArrowheads="1"/>
          </p:cNvSpPr>
          <p:nvPr/>
        </p:nvSpPr>
        <p:spPr bwMode="auto">
          <a:xfrm>
            <a:off x="174625" y="149225"/>
            <a:ext cx="6143625" cy="766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 Control Level Assessment</a:t>
            </a:r>
            <a:br>
              <a:rPr lang="en-US" sz="26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611781" name="Text Box 5"/>
          <p:cNvSpPr txBox="1">
            <a:spLocks noChangeArrowheads="1"/>
          </p:cNvSpPr>
          <p:nvPr/>
        </p:nvSpPr>
        <p:spPr bwMode="auto">
          <a:xfrm>
            <a:off x="327025" y="1935163"/>
            <a:ext cx="6962775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 Get minimum Control Level from Requirements</a:t>
            </a:r>
          </a:p>
        </p:txBody>
      </p:sp>
      <p:sp>
        <p:nvSpPr>
          <p:cNvPr id="1611784" name="Text Box 8"/>
          <p:cNvSpPr txBox="1">
            <a:spLocks noChangeArrowheads="1"/>
          </p:cNvSpPr>
          <p:nvPr/>
        </p:nvSpPr>
        <p:spPr bwMode="auto">
          <a:xfrm>
            <a:off x="336550" y="1243013"/>
            <a:ext cx="761841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Complete General Information about the area </a:t>
            </a:r>
          </a:p>
        </p:txBody>
      </p:sp>
      <p:sp>
        <p:nvSpPr>
          <p:cNvPr id="1611785" name="Text Box 9"/>
          <p:cNvSpPr txBox="1">
            <a:spLocks noChangeArrowheads="1"/>
          </p:cNvSpPr>
          <p:nvPr/>
        </p:nvSpPr>
        <p:spPr bwMode="auto">
          <a:xfrm>
            <a:off x="327025" y="2630488"/>
            <a:ext cx="3763963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 Identify Potential FOD Risks to the Product</a:t>
            </a:r>
          </a:p>
        </p:txBody>
      </p:sp>
      <p:sp>
        <p:nvSpPr>
          <p:cNvPr id="1611786" name="Text Box 10"/>
          <p:cNvSpPr txBox="1">
            <a:spLocks noChangeArrowheads="1"/>
          </p:cNvSpPr>
          <p:nvPr/>
        </p:nvSpPr>
        <p:spPr bwMode="auto">
          <a:xfrm>
            <a:off x="327025" y="3287713"/>
            <a:ext cx="7323138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 Identify any additional FOD controls that will used beyond the Requirements and identify any exceptions</a:t>
            </a:r>
          </a:p>
        </p:txBody>
      </p:sp>
      <p:sp>
        <p:nvSpPr>
          <p:cNvPr id="1611787" name="Text Box 11"/>
          <p:cNvSpPr txBox="1">
            <a:spLocks noChangeArrowheads="1"/>
          </p:cNvSpPr>
          <p:nvPr/>
        </p:nvSpPr>
        <p:spPr bwMode="auto">
          <a:xfrm>
            <a:off x="327025" y="4173538"/>
            <a:ext cx="7443788" cy="30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 Provide any instructions for FOD prevention that are special to the hardware </a:t>
            </a:r>
          </a:p>
        </p:txBody>
      </p:sp>
      <p:sp>
        <p:nvSpPr>
          <p:cNvPr id="1611788" name="Text Box 12"/>
          <p:cNvSpPr txBox="1">
            <a:spLocks noChangeArrowheads="1"/>
          </p:cNvSpPr>
          <p:nvPr/>
        </p:nvSpPr>
        <p:spPr bwMode="auto">
          <a:xfrm>
            <a:off x="327025" y="5030788"/>
            <a:ext cx="7631113" cy="5175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 List the Approvals of the Assessment as required. Examples are FOE Focal Point, Section Manager, Engineering, Program Manger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B386D1-CCDB-431A-8ECD-18D37B1431CC}" type="slidenum">
              <a:rPr lang="en-US"/>
              <a:pPr/>
              <a:t>6</a:t>
            </a:fld>
            <a:endParaRPr lang="en-US"/>
          </a:p>
        </p:txBody>
      </p:sp>
      <p:sp>
        <p:nvSpPr>
          <p:cNvPr id="1667102" name="Rectangle 30"/>
          <p:cNvSpPr>
            <a:spLocks noChangeArrowheads="1"/>
          </p:cNvSpPr>
          <p:nvPr/>
        </p:nvSpPr>
        <p:spPr bwMode="auto">
          <a:xfrm>
            <a:off x="3400425" y="3781425"/>
            <a:ext cx="1838325" cy="25146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sp>
        <p:nvSpPr>
          <p:cNvPr id="1667074" name="Rectangle 2"/>
          <p:cNvSpPr>
            <a:spLocks noChangeArrowheads="1"/>
          </p:cNvSpPr>
          <p:nvPr/>
        </p:nvSpPr>
        <p:spPr bwMode="auto">
          <a:xfrm>
            <a:off x="174625" y="149225"/>
            <a:ext cx="6143625" cy="766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 Control Level Assessment</a:t>
            </a:r>
            <a:br>
              <a:rPr lang="en-US" sz="2600">
                <a:solidFill>
                  <a:schemeClr val="bg2"/>
                </a:solidFill>
                <a:latin typeface="Arial Black" pitchFamily="34" charset="0"/>
                <a:cs typeface="Arial" charset="0"/>
              </a:rPr>
            </a:br>
            <a:r>
              <a:rPr lang="en-US" sz="26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Overall Approach</a:t>
            </a:r>
          </a:p>
        </p:txBody>
      </p:sp>
      <p:sp>
        <p:nvSpPr>
          <p:cNvPr id="1667077" name="Text Box 5"/>
          <p:cNvSpPr txBox="1">
            <a:spLocks noChangeArrowheads="1"/>
          </p:cNvSpPr>
          <p:nvPr/>
        </p:nvSpPr>
        <p:spPr bwMode="auto">
          <a:xfrm>
            <a:off x="336550" y="1243013"/>
            <a:ext cx="8393113" cy="2219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28600" indent="-228600"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Complete a FO Control Level Assessment for the area </a:t>
            </a:r>
            <a:r>
              <a:rPr lang="en-US" u="sng">
                <a:solidFill>
                  <a:srgbClr val="003399"/>
                </a:solidFill>
              </a:rPr>
              <a:t>first </a:t>
            </a:r>
            <a:r>
              <a:rPr lang="en-US">
                <a:solidFill>
                  <a:srgbClr val="003399"/>
                </a:solidFill>
              </a:rPr>
              <a:t>to determine FOE Control Level of the overall area (baseline). 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>
                <a:solidFill>
                  <a:srgbClr val="003399"/>
                </a:solidFill>
              </a:rPr>
              <a:t>This level is noted on the external area signage board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>
                <a:solidFill>
                  <a:srgbClr val="003399"/>
                </a:solidFill>
              </a:rPr>
              <a:t>This assessment should handle all hardware and operations that you would normally expect to process and perform.</a:t>
            </a:r>
          </a:p>
          <a:p>
            <a:pPr marL="685800" lvl="1" indent="-228600">
              <a:buFont typeface="Wingdings" pitchFamily="2" charset="2"/>
              <a:buChar char="§"/>
            </a:pPr>
            <a:r>
              <a:rPr lang="en-US">
                <a:solidFill>
                  <a:srgbClr val="003399"/>
                </a:solidFill>
              </a:rPr>
              <a:t>Revise assessment as required (add rev letter – DO NOT OVERWRITE any assessments).</a:t>
            </a:r>
          </a:p>
          <a:p>
            <a:pPr marL="685800" lvl="1" indent="-228600">
              <a:buFont typeface="Wingdings" pitchFamily="2" charset="2"/>
              <a:buChar char="§"/>
            </a:pPr>
            <a:endParaRPr lang="en-US">
              <a:solidFill>
                <a:srgbClr val="003399"/>
              </a:solidFill>
            </a:endParaRPr>
          </a:p>
          <a:p>
            <a:pPr marL="228600" indent="-228600">
              <a:buFont typeface="Wingdings" pitchFamily="2" charset="2"/>
              <a:buChar char="q"/>
            </a:pPr>
            <a:r>
              <a:rPr lang="en-US">
                <a:solidFill>
                  <a:srgbClr val="003399"/>
                </a:solidFill>
              </a:rPr>
              <a:t>For cases of hardware or processes that do not fit into the overall area assessment performed above, generate an </a:t>
            </a:r>
            <a:r>
              <a:rPr lang="en-US" u="sng">
                <a:solidFill>
                  <a:srgbClr val="003399"/>
                </a:solidFill>
              </a:rPr>
              <a:t>additional</a:t>
            </a:r>
            <a:r>
              <a:rPr lang="en-US">
                <a:solidFill>
                  <a:srgbClr val="003399"/>
                </a:solidFill>
              </a:rPr>
              <a:t> assessment to specifically address that hardware or process and understand the FO Control Level required as well as list any special instructions/exemptions.</a:t>
            </a:r>
          </a:p>
        </p:txBody>
      </p:sp>
      <p:sp>
        <p:nvSpPr>
          <p:cNvPr id="1667098" name="Text Box 26"/>
          <p:cNvSpPr txBox="1">
            <a:spLocks noChangeArrowheads="1"/>
          </p:cNvSpPr>
          <p:nvPr/>
        </p:nvSpPr>
        <p:spPr bwMode="auto">
          <a:xfrm>
            <a:off x="5718175" y="4910138"/>
            <a:ext cx="1952625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200" b="1"/>
              <a:t>Additional Assessments</a:t>
            </a:r>
          </a:p>
        </p:txBody>
      </p:sp>
      <p:sp>
        <p:nvSpPr>
          <p:cNvPr id="1667099" name="AutoShape 27"/>
          <p:cNvSpPr>
            <a:spLocks/>
          </p:cNvSpPr>
          <p:nvPr/>
        </p:nvSpPr>
        <p:spPr bwMode="auto">
          <a:xfrm>
            <a:off x="5381625" y="3819525"/>
            <a:ext cx="266700" cy="2466975"/>
          </a:xfrm>
          <a:prstGeom prst="rightBrace">
            <a:avLst>
              <a:gd name="adj1" fmla="val 77083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667100" name="Picture 28" descr="MCj0363172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" y="3543300"/>
            <a:ext cx="1554163" cy="815975"/>
          </a:xfrm>
          <a:prstGeom prst="rect">
            <a:avLst/>
          </a:prstGeom>
          <a:noFill/>
        </p:spPr>
      </p:pic>
      <p:sp>
        <p:nvSpPr>
          <p:cNvPr id="1667101" name="Rectangle 29"/>
          <p:cNvSpPr>
            <a:spLocks noChangeArrowheads="1"/>
          </p:cNvSpPr>
          <p:nvPr/>
        </p:nvSpPr>
        <p:spPr bwMode="auto">
          <a:xfrm>
            <a:off x="2914650" y="3581400"/>
            <a:ext cx="1838325" cy="2514600"/>
          </a:xfrm>
          <a:prstGeom prst="rect">
            <a:avLst/>
          </a:prstGeom>
          <a:solidFill>
            <a:srgbClr val="99CC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667103" name="Group 31"/>
          <p:cNvGrpSpPr>
            <a:grpSpLocks/>
          </p:cNvGrpSpPr>
          <p:nvPr/>
        </p:nvGrpSpPr>
        <p:grpSpPr bwMode="auto">
          <a:xfrm>
            <a:off x="2413000" y="3467100"/>
            <a:ext cx="1901825" cy="2514600"/>
            <a:chOff x="1520" y="2256"/>
            <a:chExt cx="1198" cy="1584"/>
          </a:xfrm>
        </p:grpSpPr>
        <p:sp>
          <p:nvSpPr>
            <p:cNvPr id="1667089" name="Rectangle 17"/>
            <p:cNvSpPr>
              <a:spLocks noChangeArrowheads="1"/>
            </p:cNvSpPr>
            <p:nvPr/>
          </p:nvSpPr>
          <p:spPr bwMode="auto">
            <a:xfrm>
              <a:off x="1560" y="2256"/>
              <a:ext cx="1158" cy="1584"/>
            </a:xfrm>
            <a:prstGeom prst="rect">
              <a:avLst/>
            </a:prstGeom>
            <a:solidFill>
              <a:srgbClr val="99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8100000" algn="ctr" rotWithShape="0">
                <a:schemeClr val="bg2">
                  <a:alpha val="50000"/>
                </a:schemeClr>
              </a:outerShdw>
            </a:effectLst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1667091" name="Text Box 19"/>
            <p:cNvSpPr txBox="1">
              <a:spLocks noChangeArrowheads="1"/>
            </p:cNvSpPr>
            <p:nvPr/>
          </p:nvSpPr>
          <p:spPr bwMode="auto">
            <a:xfrm>
              <a:off x="1520" y="2265"/>
              <a:ext cx="1190" cy="28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/>
                <a:t>Area Level Assessment</a:t>
              </a:r>
            </a:p>
            <a:p>
              <a:pPr algn="ctr"/>
              <a:r>
                <a:rPr lang="en-US" sz="1200" b="1"/>
                <a:t>(Baseline)</a:t>
              </a:r>
            </a:p>
          </p:txBody>
        </p:sp>
      </p:grp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D89A8D-E30F-4292-A5B6-4A09506C7491}" type="slidenum">
              <a:rPr lang="en-US"/>
              <a:pPr/>
              <a:t>7</a:t>
            </a:fld>
            <a:endParaRPr lang="en-US"/>
          </a:p>
        </p:txBody>
      </p:sp>
      <p:sp>
        <p:nvSpPr>
          <p:cNvPr id="1583106" name="Rectangle 2"/>
          <p:cNvSpPr>
            <a:spLocks noChangeArrowheads="1"/>
          </p:cNvSpPr>
          <p:nvPr/>
        </p:nvSpPr>
        <p:spPr bwMode="auto">
          <a:xfrm>
            <a:off x="0" y="1955800"/>
            <a:ext cx="9144000" cy="2566988"/>
          </a:xfrm>
          <a:prstGeom prst="rect">
            <a:avLst/>
          </a:prstGeom>
          <a:solidFill>
            <a:srgbClr val="D5D5D5"/>
          </a:solidFill>
          <a:ln w="9525" algn="ctr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endParaRPr lang="en-US"/>
          </a:p>
        </p:txBody>
      </p:sp>
      <p:sp>
        <p:nvSpPr>
          <p:cNvPr id="1583107" name="Rectangle 3"/>
          <p:cNvSpPr>
            <a:spLocks noChangeArrowheads="1"/>
          </p:cNvSpPr>
          <p:nvPr/>
        </p:nvSpPr>
        <p:spPr bwMode="auto">
          <a:xfrm>
            <a:off x="8966200" y="1958975"/>
            <a:ext cx="177800" cy="2565400"/>
          </a:xfrm>
          <a:prstGeom prst="rect">
            <a:avLst/>
          </a:prstGeom>
          <a:solidFill>
            <a:srgbClr val="CE112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83108" name="Rectangle 4"/>
          <p:cNvSpPr>
            <a:spLocks noChangeArrowheads="1"/>
          </p:cNvSpPr>
          <p:nvPr/>
        </p:nvSpPr>
        <p:spPr bwMode="auto">
          <a:xfrm>
            <a:off x="1062038" y="2755900"/>
            <a:ext cx="7019925" cy="12001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/>
          <a:lstStyle/>
          <a:p>
            <a:pPr algn="ctr" eaLnBrk="1" hangingPunct="1">
              <a:lnSpc>
                <a:spcPct val="95000"/>
              </a:lnSpc>
            </a:pPr>
            <a:r>
              <a:rPr lang="en-US" sz="3200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FOD METRICS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4C7B11F-92A6-4C14-ACD1-0064F52EA62A}" type="slidenum">
              <a:rPr lang="en-US"/>
              <a:pPr/>
              <a:t>8</a:t>
            </a:fld>
            <a:endParaRPr lang="en-US"/>
          </a:p>
        </p:txBody>
      </p:sp>
      <p:sp>
        <p:nvSpPr>
          <p:cNvPr id="1579012" name="Rectangle 4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FOD Incident Reporting Metric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579013" name="Text Box 5"/>
          <p:cNvSpPr txBox="1">
            <a:spLocks noChangeArrowheads="1"/>
          </p:cNvSpPr>
          <p:nvPr/>
        </p:nvSpPr>
        <p:spPr bwMode="auto">
          <a:xfrm>
            <a:off x="301625" y="1106488"/>
            <a:ext cx="84613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7800" indent="-177800">
              <a:buFont typeface="Wingdings" pitchFamily="2" charset="2"/>
              <a:buChar char="§"/>
            </a:pPr>
            <a:r>
              <a:rPr lang="en-US" sz="1800">
                <a:solidFill>
                  <a:srgbClr val="3333CC"/>
                </a:solidFill>
              </a:rPr>
              <a:t>Definitions:</a:t>
            </a:r>
          </a:p>
        </p:txBody>
      </p:sp>
      <p:graphicFrame>
        <p:nvGraphicFramePr>
          <p:cNvPr id="1579152" name="Group 144"/>
          <p:cNvGraphicFramePr>
            <a:graphicFrameLocks noGrp="1"/>
          </p:cNvGraphicFramePr>
          <p:nvPr/>
        </p:nvGraphicFramePr>
        <p:xfrm>
          <a:off x="933450" y="2043113"/>
          <a:ext cx="6629400" cy="2407920"/>
        </p:xfrm>
        <a:graphic>
          <a:graphicData uri="http://schemas.openxmlformats.org/drawingml/2006/table">
            <a:tbl>
              <a:tblPr/>
              <a:tblGrid>
                <a:gridCol w="1828800"/>
                <a:gridCol w="800100"/>
                <a:gridCol w="40005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Foreign Object Debris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  <a:tab pos="457200" algn="l"/>
                          <a:tab pos="146367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substance or article alien to the product or assembly that has the potential to cause damage or degrade the product’s required safety and/or performance characteristics.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Foreign Object Damage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FOD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92075" algn="l"/>
                          <a:tab pos="457200" algn="l"/>
                          <a:tab pos="146367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damage attributed to a foreign object that can be expressed in physical or economic terms which may or may not degrade the product’s required safety and/or performance characteristics. 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FOD Incident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0" algn="l"/>
                          <a:tab pos="92075" algn="l"/>
                          <a:tab pos="1463675" algn="l"/>
                        </a:tabLst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An Instance where Foreign Object Damage or Debris (FOD) is found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E4B2B9A-E367-4FF2-8D26-C90B0756ED18}" type="slidenum">
              <a:rPr lang="en-US"/>
              <a:pPr/>
              <a:t>9</a:t>
            </a:fld>
            <a:endParaRPr lang="en-US"/>
          </a:p>
        </p:txBody>
      </p:sp>
      <p:sp>
        <p:nvSpPr>
          <p:cNvPr id="1564676" name="Rectangle 4"/>
          <p:cNvSpPr>
            <a:spLocks noChangeArrowheads="1"/>
          </p:cNvSpPr>
          <p:nvPr/>
        </p:nvSpPr>
        <p:spPr bwMode="auto">
          <a:xfrm>
            <a:off x="174625" y="549275"/>
            <a:ext cx="54292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4450" rIns="90487" bIns="44450" anchor="b"/>
          <a:lstStyle/>
          <a:p>
            <a:pPr eaLnBrk="1" hangingPunct="1">
              <a:lnSpc>
                <a:spcPct val="85000"/>
              </a:lnSpc>
            </a:pPr>
            <a:r>
              <a:rPr lang="en-US" sz="2600" b="1" i="1">
                <a:solidFill>
                  <a:schemeClr val="bg2"/>
                </a:solidFill>
                <a:latin typeface="Arial Black" pitchFamily="34" charset="0"/>
                <a:cs typeface="Arial" charset="0"/>
              </a:rPr>
              <a:t>FOD Incident Reporting Metric</a:t>
            </a:r>
            <a:endParaRPr lang="en-US" sz="2600">
              <a:solidFill>
                <a:schemeClr val="bg2"/>
              </a:solidFill>
              <a:latin typeface="Arial Black" pitchFamily="34" charset="0"/>
              <a:cs typeface="Arial" charset="0"/>
            </a:endParaRPr>
          </a:p>
        </p:txBody>
      </p:sp>
      <p:sp>
        <p:nvSpPr>
          <p:cNvPr id="1564677" name="Text Box 5"/>
          <p:cNvSpPr txBox="1">
            <a:spLocks noChangeArrowheads="1"/>
          </p:cNvSpPr>
          <p:nvPr/>
        </p:nvSpPr>
        <p:spPr bwMode="auto">
          <a:xfrm>
            <a:off x="301625" y="1106488"/>
            <a:ext cx="8461375" cy="3667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77800" indent="-177800">
              <a:buFont typeface="Wingdings" pitchFamily="2" charset="2"/>
              <a:buChar char="§"/>
            </a:pPr>
            <a:r>
              <a:rPr lang="en-US" sz="1800">
                <a:solidFill>
                  <a:srgbClr val="3333CC"/>
                </a:solidFill>
              </a:rPr>
              <a:t>Standard Reporting Metric (Must be updated monthly and posted):</a:t>
            </a:r>
          </a:p>
        </p:txBody>
      </p:sp>
      <p:graphicFrame>
        <p:nvGraphicFramePr>
          <p:cNvPr id="1564682" name="Object 10"/>
          <p:cNvGraphicFramePr>
            <a:graphicFrameLocks noChangeAspect="1"/>
          </p:cNvGraphicFramePr>
          <p:nvPr/>
        </p:nvGraphicFramePr>
        <p:xfrm>
          <a:off x="363538" y="1638300"/>
          <a:ext cx="8331200" cy="4545013"/>
        </p:xfrm>
        <a:graphic>
          <a:graphicData uri="http://schemas.openxmlformats.org/presentationml/2006/ole">
            <p:oleObj spid="_x0000_s1564682" name="Chart" r:id="rId4" imgW="9915449" imgH="5067300" progId="Excel.Chart.8">
              <p:embed/>
            </p:oleObj>
          </a:graphicData>
        </a:graphic>
      </p:graphicFrame>
      <p:sp>
        <p:nvSpPr>
          <p:cNvPr id="1564684" name="WordArt 12"/>
          <p:cNvSpPr>
            <a:spLocks noChangeArrowheads="1" noChangeShapeType="1" noTextEdit="1"/>
          </p:cNvSpPr>
          <p:nvPr/>
        </p:nvSpPr>
        <p:spPr bwMode="auto">
          <a:xfrm rot="-1310664">
            <a:off x="2916238" y="3122613"/>
            <a:ext cx="1333500" cy="35401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i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DDDDDD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Arial Black"/>
              </a:rPr>
              <a:t>Example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yppt03">
  <a:themeElements>
    <a:clrScheme name="rayppt03 1">
      <a:dk1>
        <a:srgbClr val="000000"/>
      </a:dk1>
      <a:lt1>
        <a:srgbClr val="FFFFFF"/>
      </a:lt1>
      <a:dk2>
        <a:srgbClr val="003399"/>
      </a:dk2>
      <a:lt2>
        <a:srgbClr val="000066"/>
      </a:lt2>
      <a:accent1>
        <a:srgbClr val="33CC33"/>
      </a:accent1>
      <a:accent2>
        <a:srgbClr val="CC9900"/>
      </a:accent2>
      <a:accent3>
        <a:srgbClr val="FFFFFF"/>
      </a:accent3>
      <a:accent4>
        <a:srgbClr val="000000"/>
      </a:accent4>
      <a:accent5>
        <a:srgbClr val="ADE2AD"/>
      </a:accent5>
      <a:accent6>
        <a:srgbClr val="B98A00"/>
      </a:accent6>
      <a:hlink>
        <a:srgbClr val="336699"/>
      </a:hlink>
      <a:folHlink>
        <a:srgbClr val="660033"/>
      </a:folHlink>
    </a:clrScheme>
    <a:fontScheme name="rayppt03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yppt03 1">
        <a:dk1>
          <a:srgbClr val="000000"/>
        </a:dk1>
        <a:lt1>
          <a:srgbClr val="FFFFFF"/>
        </a:lt1>
        <a:dk2>
          <a:srgbClr val="003399"/>
        </a:dk2>
        <a:lt2>
          <a:srgbClr val="000066"/>
        </a:lt2>
        <a:accent1>
          <a:srgbClr val="33CC33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B98A00"/>
        </a:accent6>
        <a:hlink>
          <a:srgbClr val="336699"/>
        </a:hlink>
        <a:folHlink>
          <a:srgbClr val="6600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2302340563</TotalTime>
  <Words>952</Words>
  <Application>Microsoft PowerPoint</Application>
  <PresentationFormat>On-screen Show (4:3)</PresentationFormat>
  <Paragraphs>156</Paragraphs>
  <Slides>26</Slides>
  <Notes>26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7" baseType="lpstr">
      <vt:lpstr>Times New Roman</vt:lpstr>
      <vt:lpstr>Arial Black</vt:lpstr>
      <vt:lpstr>Arial</vt:lpstr>
      <vt:lpstr>Times</vt:lpstr>
      <vt:lpstr>Wingdings</vt:lpstr>
      <vt:lpstr>Frutiger 87ExtraBlackCn</vt:lpstr>
      <vt:lpstr>rayppt03</vt:lpstr>
      <vt:lpstr>Custom Design</vt:lpstr>
      <vt:lpstr>Microsoft Office Excel Chart</vt:lpstr>
      <vt:lpstr>Microsoft Office Excel Worksheet</vt:lpstr>
      <vt:lpstr>Microsoft Visio Drawing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cp:lastModifiedBy>david</cp:lastModifiedBy>
  <cp:revision>1504</cp:revision>
  <cp:lastPrinted>2003-01-07T17:46:46Z</cp:lastPrinted>
  <dcterms:created xsi:type="dcterms:W3CDTF">1999-06-28T11:41:32Z</dcterms:created>
  <dcterms:modified xsi:type="dcterms:W3CDTF">2009-03-02T17:15:02Z</dcterms:modified>
</cp:coreProperties>
</file>